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" ContentType="image/tif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8"/>
  </p:notes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3" r:id="rId18"/>
    <p:sldId id="272" r:id="rId19"/>
    <p:sldId id="274" r:id="rId20"/>
    <p:sldId id="313" r:id="rId21"/>
    <p:sldId id="314" r:id="rId22"/>
    <p:sldId id="277" r:id="rId23"/>
    <p:sldId id="315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5" r:id="rId40"/>
    <p:sldId id="296" r:id="rId41"/>
    <p:sldId id="298" r:id="rId42"/>
    <p:sldId id="297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</p:sldIdLst>
  <p:sldSz cx="9144000" cy="5715000" type="screen16x1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13D37"/>
    <a:srgbClr val="DA532C"/>
    <a:srgbClr val="527A1D"/>
    <a:srgbClr val="1D2939"/>
    <a:srgbClr val="307ED7"/>
    <a:srgbClr val="732051"/>
    <a:srgbClr val="B71D46"/>
    <a:srgbClr val="E2613C"/>
    <a:srgbClr val="DA141F"/>
    <a:srgbClr val="C213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>
        <p:scale>
          <a:sx n="75" d="100"/>
          <a:sy n="75" d="100"/>
        </p:scale>
        <p:origin x="366" y="258"/>
      </p:cViewPr>
      <p:guideLst>
        <p:guide orient="horz" pos="180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dirty="0" smtClean="0"/>
              <a:t>DATA</a:t>
            </a:r>
            <a:r>
              <a:rPr lang="en-US" baseline="0" dirty="0" smtClean="0"/>
              <a:t> 2012-2015</a:t>
            </a:r>
            <a:endParaRPr lang="en-US" dirty="0"/>
          </a:p>
        </c:rich>
      </c:tx>
      <c:layout/>
      <c:overlay val="0"/>
    </c:title>
    <c:autoTitleDeleted val="0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Indonesia</c:v>
                </c:pt>
              </c:strCache>
            </c:strRef>
          </c:tx>
          <c:invertIfNegative val="0"/>
          <c:cat>
            <c:numRef>
              <c:f>Sheet1!$A$2:$A$5</c:f>
              <c:numCache>
                <c:formatCode>General</c:formatCode>
                <c:ptCount val="4"/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 formatCode="0%">
                  <c:v>0.42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Malaysia</c:v>
                </c:pt>
              </c:strCache>
            </c:strRef>
          </c:tx>
          <c:invertIfNegative val="0"/>
          <c:cat>
            <c:numRef>
              <c:f>Sheet1!$A$2:$A$5</c:f>
              <c:numCache>
                <c:formatCode>General</c:formatCode>
                <c:ptCount val="4"/>
              </c:numCache>
            </c:numRef>
          </c:cat>
          <c:val>
            <c:numRef>
              <c:f>Sheet1!$C$2:$C$5</c:f>
              <c:numCache>
                <c:formatCode>0%</c:formatCode>
                <c:ptCount val="4"/>
                <c:pt idx="1">
                  <c:v>0.14000000000000001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Thailand</c:v>
                </c:pt>
              </c:strCache>
            </c:strRef>
          </c:tx>
          <c:invertIfNegative val="0"/>
          <c:cat>
            <c:numRef>
              <c:f>Sheet1!$A$2:$A$5</c:f>
              <c:numCache>
                <c:formatCode>General</c:formatCode>
                <c:ptCount val="4"/>
              </c:numCache>
            </c:numRef>
          </c:cat>
          <c:val>
            <c:numRef>
              <c:f>Sheet1!$D$2:$D$5</c:f>
              <c:numCache>
                <c:formatCode>General</c:formatCode>
                <c:ptCount val="4"/>
                <c:pt idx="2" formatCode="0%">
                  <c:v>0.22</c:v>
                </c:pt>
              </c:numCache>
            </c:numRef>
          </c:val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Filipina</c:v>
                </c:pt>
              </c:strCache>
            </c:strRef>
          </c:tx>
          <c:invertIfNegative val="0"/>
          <c:cat>
            <c:numRef>
              <c:f>Sheet1!$A$2:$A$5</c:f>
              <c:numCache>
                <c:formatCode>General</c:formatCode>
                <c:ptCount val="4"/>
              </c:numCache>
            </c:numRef>
          </c:cat>
          <c:val>
            <c:numRef>
              <c:f>Sheet1!$E$2:$E$5</c:f>
              <c:numCache>
                <c:formatCode>General</c:formatCode>
                <c:ptCount val="4"/>
                <c:pt idx="3" formatCode="0%">
                  <c:v>0.18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5"/>
        <c:overlap val="100"/>
        <c:axId val="-583605536"/>
        <c:axId val="-583608800"/>
      </c:barChart>
      <c:catAx>
        <c:axId val="-58360553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crossAx val="-583608800"/>
        <c:crosses val="autoZero"/>
        <c:auto val="1"/>
        <c:lblAlgn val="ctr"/>
        <c:lblOffset val="100"/>
        <c:noMultiLvlLbl val="0"/>
      </c:catAx>
      <c:valAx>
        <c:axId val="-583608800"/>
        <c:scaling>
          <c:orientation val="minMax"/>
        </c:scaling>
        <c:delete val="0"/>
        <c:axPos val="b"/>
        <c:majorGridlines/>
        <c:numFmt formatCode="0%" sourceLinked="1"/>
        <c:majorTickMark val="none"/>
        <c:minorTickMark val="none"/>
        <c:tickLblPos val="nextTo"/>
        <c:crossAx val="-583605536"/>
        <c:crosses val="autoZero"/>
        <c:crossBetween val="between"/>
      </c:valAx>
    </c:plotArea>
    <c:legend>
      <c:legendPos val="b"/>
      <c:layout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21A47C-5606-413C-9538-84585F3FAE08}" type="datetimeFigureOut">
              <a:rPr lang="en-US" smtClean="0"/>
              <a:t>11/9/2015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087175-C767-4E6C-B714-C41F814197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1215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087175-C767-4E6C-B714-C41F814197B9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0807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75355"/>
            <a:ext cx="7772400" cy="122502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238500"/>
            <a:ext cx="6400800" cy="14605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5C7BA-65D4-4642-BB1D-A6034F256765}" type="datetimeFigureOut">
              <a:rPr lang="en-US" smtClean="0"/>
              <a:t>11/9/2015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A0319-7DAC-564F-9754-4EDDE6F2D4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1425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5C7BA-65D4-4642-BB1D-A6034F256765}" type="datetimeFigureOut">
              <a:rPr lang="en-US" smtClean="0"/>
              <a:t>11/9/2015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A0319-7DAC-564F-9754-4EDDE6F2D4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1070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28866"/>
            <a:ext cx="2057400" cy="487627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28866"/>
            <a:ext cx="6019800" cy="487627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5C7BA-65D4-4642-BB1D-A6034F256765}" type="datetimeFigureOut">
              <a:rPr lang="en-US" smtClean="0"/>
              <a:t>11/9/2015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A0319-7DAC-564F-9754-4EDDE6F2D4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7817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5C7BA-65D4-4642-BB1D-A6034F256765}" type="datetimeFigureOut">
              <a:rPr lang="en-US" smtClean="0"/>
              <a:t>11/9/2015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A0319-7DAC-564F-9754-4EDDE6F2D4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8604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672418"/>
            <a:ext cx="7772400" cy="1135062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422261"/>
            <a:ext cx="7772400" cy="1250156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5C7BA-65D4-4642-BB1D-A6034F256765}" type="datetimeFigureOut">
              <a:rPr lang="en-US" smtClean="0"/>
              <a:t>11/9/2015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A0319-7DAC-564F-9754-4EDDE6F2D4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5552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33501"/>
            <a:ext cx="4038600" cy="377163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33501"/>
            <a:ext cx="4038600" cy="377163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5C7BA-65D4-4642-BB1D-A6034F256765}" type="datetimeFigureOut">
              <a:rPr lang="en-US" smtClean="0"/>
              <a:t>11/9/2015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A0319-7DAC-564F-9754-4EDDE6F2D4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6465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79261"/>
            <a:ext cx="4040188" cy="53313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812396"/>
            <a:ext cx="4040188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279261"/>
            <a:ext cx="4041775" cy="53313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1812396"/>
            <a:ext cx="4041775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5C7BA-65D4-4642-BB1D-A6034F256765}" type="datetimeFigureOut">
              <a:rPr lang="en-US" smtClean="0"/>
              <a:t>11/9/2015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A0319-7DAC-564F-9754-4EDDE6F2D4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3387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5C7BA-65D4-4642-BB1D-A6034F256765}" type="datetimeFigureOut">
              <a:rPr lang="en-US" smtClean="0"/>
              <a:t>11/9/2015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A0319-7DAC-564F-9754-4EDDE6F2D4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7761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5C7BA-65D4-4642-BB1D-A6034F256765}" type="datetimeFigureOut">
              <a:rPr lang="en-US" smtClean="0"/>
              <a:t>11/9/2015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A0319-7DAC-564F-9754-4EDDE6F2D4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7633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27541"/>
            <a:ext cx="3008313" cy="96837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27543"/>
            <a:ext cx="5111750" cy="487759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195918"/>
            <a:ext cx="3008313" cy="390921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5C7BA-65D4-4642-BB1D-A6034F256765}" type="datetimeFigureOut">
              <a:rPr lang="en-US" smtClean="0"/>
              <a:t>11/9/2015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A0319-7DAC-564F-9754-4EDDE6F2D4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1739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000500"/>
            <a:ext cx="5486400" cy="47228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510646"/>
            <a:ext cx="5486400" cy="3429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472782"/>
            <a:ext cx="5486400" cy="67071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5C7BA-65D4-4642-BB1D-A6034F256765}" type="datetimeFigureOut">
              <a:rPr lang="en-US" smtClean="0"/>
              <a:t>11/9/2015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A0319-7DAC-564F-9754-4EDDE6F2D4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9500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28866"/>
            <a:ext cx="8229600" cy="952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33501"/>
            <a:ext cx="8229600" cy="3771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05C7BA-65D4-4642-BB1D-A6034F256765}" type="datetimeFigureOut">
              <a:rPr lang="en-US" smtClean="0"/>
              <a:t>11/9/2015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3A0319-7DAC-564F-9754-4EDDE6F2D4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4254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31079"/>
            <a:ext cx="7772400" cy="1543610"/>
          </a:xfrm>
        </p:spPr>
        <p:txBody>
          <a:bodyPr>
            <a:normAutofit/>
          </a:bodyPr>
          <a:lstStyle/>
          <a:p>
            <a:r>
              <a:rPr lang="en-US" sz="5400" dirty="0" smtClean="0">
                <a:solidFill>
                  <a:schemeClr val="bg1"/>
                </a:solidFill>
                <a:latin typeface="Arial Black"/>
                <a:cs typeface="Arial Black"/>
              </a:rPr>
              <a:t>SEPATUKITA.COM</a:t>
            </a:r>
            <a:endParaRPr lang="en-US" sz="5400" dirty="0">
              <a:solidFill>
                <a:schemeClr val="bg1"/>
              </a:solidFill>
              <a:latin typeface="Arial Black"/>
              <a:cs typeface="Arial Black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240120" y="2751670"/>
            <a:ext cx="6693647" cy="3971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PERANCANGAN </a:t>
            </a:r>
            <a:r>
              <a:rPr 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WEB</a:t>
            </a:r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43060" y="2975475"/>
            <a:ext cx="16151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err="1" smtClean="0">
                <a:solidFill>
                  <a:schemeClr val="tx2">
                    <a:lumMod val="60000"/>
                    <a:lumOff val="40000"/>
                  </a:schemeClr>
                </a:solidFill>
                <a:latin typeface="Bauhaus 93"/>
                <a:cs typeface="Bauhaus 93"/>
              </a:rPr>
              <a:t>bsi</a:t>
            </a:r>
            <a:r>
              <a:rPr lang="en-US" sz="5400" dirty="0">
                <a:solidFill>
                  <a:srgbClr val="FF0000"/>
                </a:solidFill>
                <a:latin typeface="Bauhaus 93"/>
                <a:cs typeface="Bauhaus 93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77010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xmlns:p14="http://schemas.microsoft.com/office/powerpoint/2010/main"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38" presetClass="entr" presetSubtype="0" accel="5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6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17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animBg="1"/>
      <p:bldP spid="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3035138" cy="84044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70000"/>
              </a:lnSpc>
            </a:pPr>
            <a:r>
              <a:rPr lang="en-US" sz="6000" b="1" spc="-150" dirty="0" err="1" smtClean="0">
                <a:latin typeface="Arial"/>
                <a:cs typeface="Arial"/>
              </a:rPr>
              <a:t>Analisa</a:t>
            </a:r>
            <a:endParaRPr lang="en-US" sz="6000" b="1" spc="-150" dirty="0">
              <a:latin typeface="Arial"/>
              <a:cs typeface="Arial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702315"/>
            <a:ext cx="2823882" cy="27625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60000"/>
              </a:lnSpc>
            </a:pPr>
            <a:r>
              <a:rPr lang="en-US" sz="1400" dirty="0" err="1" smtClean="0">
                <a:latin typeface="Roboto Light"/>
                <a:cs typeface="Roboto Light"/>
              </a:rPr>
              <a:t>Analisa</a:t>
            </a:r>
            <a:r>
              <a:rPr lang="en-US" sz="1400" dirty="0" smtClean="0">
                <a:latin typeface="Roboto Light"/>
                <a:cs typeface="Roboto Light"/>
              </a:rPr>
              <a:t> </a:t>
            </a:r>
            <a:r>
              <a:rPr lang="en-US" sz="1400" dirty="0" err="1" smtClean="0">
                <a:latin typeface="Roboto Light"/>
                <a:cs typeface="Roboto Light"/>
              </a:rPr>
              <a:t>Kebutuhan</a:t>
            </a:r>
            <a:r>
              <a:rPr lang="en-US" sz="1400" dirty="0" smtClean="0">
                <a:latin typeface="Roboto Light"/>
                <a:cs typeface="Roboto Light"/>
              </a:rPr>
              <a:t> </a:t>
            </a:r>
            <a:r>
              <a:rPr lang="en-US" sz="1400" dirty="0" err="1" smtClean="0">
                <a:latin typeface="Roboto Light"/>
                <a:cs typeface="Roboto Light"/>
              </a:rPr>
              <a:t>Pengunjung</a:t>
            </a:r>
            <a:endParaRPr lang="en-US" sz="1400" dirty="0">
              <a:latin typeface="Roboto Light"/>
              <a:cs typeface="Roboto Light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" y="5407224"/>
            <a:ext cx="9143999" cy="30777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600" spc="-150" dirty="0" err="1" smtClean="0">
                <a:latin typeface="Roboto Light"/>
                <a:cs typeface="Roboto Light"/>
              </a:rPr>
              <a:t>Kelompok</a:t>
            </a:r>
            <a:r>
              <a:rPr lang="en-US" sz="1600" spc="-150" dirty="0" smtClean="0">
                <a:latin typeface="Roboto Light"/>
                <a:cs typeface="Roboto Light"/>
              </a:rPr>
              <a:t> 1   |   </a:t>
            </a:r>
            <a:r>
              <a:rPr lang="en-US" sz="1600" spc="-150" dirty="0" err="1" smtClean="0">
                <a:latin typeface="Roboto Light"/>
                <a:cs typeface="Roboto Light"/>
              </a:rPr>
              <a:t>Perancangan</a:t>
            </a:r>
            <a:r>
              <a:rPr lang="en-US" sz="1600" spc="-150" dirty="0" smtClean="0">
                <a:latin typeface="Roboto Light"/>
                <a:cs typeface="Roboto Light"/>
              </a:rPr>
              <a:t> Web   |   BSI</a:t>
            </a:r>
          </a:p>
        </p:txBody>
      </p:sp>
      <p:sp>
        <p:nvSpPr>
          <p:cNvPr id="13" name="Oval 12"/>
          <p:cNvSpPr/>
          <p:nvPr/>
        </p:nvSpPr>
        <p:spPr>
          <a:xfrm>
            <a:off x="1430931" y="1589856"/>
            <a:ext cx="224118" cy="17929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8" name="Straight Connector 77"/>
          <p:cNvCxnSpPr/>
          <p:nvPr/>
        </p:nvCxnSpPr>
        <p:spPr>
          <a:xfrm>
            <a:off x="1655049" y="1679503"/>
            <a:ext cx="732117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9" name="Oval 78"/>
          <p:cNvSpPr/>
          <p:nvPr/>
        </p:nvSpPr>
        <p:spPr>
          <a:xfrm>
            <a:off x="2387166" y="1589856"/>
            <a:ext cx="224118" cy="17929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4" name="Straight Connector 83"/>
          <p:cNvCxnSpPr/>
          <p:nvPr/>
        </p:nvCxnSpPr>
        <p:spPr>
          <a:xfrm>
            <a:off x="2598423" y="1679136"/>
            <a:ext cx="732117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5" name="Oval 84"/>
          <p:cNvSpPr/>
          <p:nvPr/>
        </p:nvSpPr>
        <p:spPr>
          <a:xfrm>
            <a:off x="3330540" y="1589489"/>
            <a:ext cx="224118" cy="17929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6" name="Straight Connector 85"/>
          <p:cNvCxnSpPr/>
          <p:nvPr/>
        </p:nvCxnSpPr>
        <p:spPr>
          <a:xfrm>
            <a:off x="3554658" y="1679503"/>
            <a:ext cx="732117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7" name="Oval 86"/>
          <p:cNvSpPr/>
          <p:nvPr/>
        </p:nvSpPr>
        <p:spPr>
          <a:xfrm>
            <a:off x="4286775" y="1589856"/>
            <a:ext cx="224118" cy="17929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8" name="Straight Connector 87"/>
          <p:cNvCxnSpPr/>
          <p:nvPr/>
        </p:nvCxnSpPr>
        <p:spPr>
          <a:xfrm>
            <a:off x="4510893" y="1679136"/>
            <a:ext cx="732117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9" name="Oval 88"/>
          <p:cNvSpPr/>
          <p:nvPr/>
        </p:nvSpPr>
        <p:spPr>
          <a:xfrm>
            <a:off x="5243010" y="1589489"/>
            <a:ext cx="224118" cy="17929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0" name="Straight Connector 89"/>
          <p:cNvCxnSpPr/>
          <p:nvPr/>
        </p:nvCxnSpPr>
        <p:spPr>
          <a:xfrm>
            <a:off x="5467128" y="1679503"/>
            <a:ext cx="732117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1" name="Oval 90"/>
          <p:cNvSpPr/>
          <p:nvPr/>
        </p:nvSpPr>
        <p:spPr>
          <a:xfrm>
            <a:off x="6199245" y="1589856"/>
            <a:ext cx="224118" cy="17929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2" name="Straight Connector 91"/>
          <p:cNvCxnSpPr/>
          <p:nvPr/>
        </p:nvCxnSpPr>
        <p:spPr>
          <a:xfrm>
            <a:off x="6423466" y="1679136"/>
            <a:ext cx="732117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3" name="Oval 92"/>
          <p:cNvSpPr/>
          <p:nvPr/>
        </p:nvSpPr>
        <p:spPr>
          <a:xfrm>
            <a:off x="7155583" y="1589489"/>
            <a:ext cx="224118" cy="17929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TextBox 95"/>
          <p:cNvSpPr txBox="1"/>
          <p:nvPr/>
        </p:nvSpPr>
        <p:spPr>
          <a:xfrm>
            <a:off x="1135529" y="1216421"/>
            <a:ext cx="8787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Katalog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1943963" y="1221752"/>
            <a:ext cx="10951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0D0D0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Detail info</a:t>
            </a:r>
            <a:endParaRPr lang="en-US" sz="1600" dirty="0">
              <a:solidFill>
                <a:srgbClr val="0D0D0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2990243" y="1216421"/>
            <a:ext cx="10166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Prosedur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4101314" y="1216421"/>
            <a:ext cx="6511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Akun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4785686" y="1221752"/>
            <a:ext cx="12202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Pengiriman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5944406" y="1215327"/>
            <a:ext cx="8114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Sistem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6822868" y="1215327"/>
            <a:ext cx="9625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Tracking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 descr="wisematch_im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9322" y="1987015"/>
            <a:ext cx="4959845" cy="2874904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410534" y="2831971"/>
            <a:ext cx="3308788" cy="69580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sz="3200" b="1" spc="-150" dirty="0" smtClean="0">
                <a:latin typeface="Arial"/>
                <a:cs typeface="Arial"/>
              </a:rPr>
              <a:t>Detail </a:t>
            </a:r>
            <a:r>
              <a:rPr lang="en-US" sz="3200" b="1" spc="-150" dirty="0" err="1" smtClean="0">
                <a:latin typeface="Arial"/>
                <a:cs typeface="Arial"/>
              </a:rPr>
              <a:t>Informasi</a:t>
            </a:r>
            <a:endParaRPr lang="en-US" sz="3200" b="1" spc="-15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01138425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250"/>
                            </p:stCondLst>
                            <p:childTnLst>
                              <p:par>
                                <p:cTn id="5" presetID="2" presetClass="entr" presetSubtype="8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250"/>
                            </p:stCondLst>
                            <p:childTnLst>
                              <p:par>
                                <p:cTn id="14" presetID="2" presetClass="entr" presetSubtype="8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" dur="25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13D37"/>
                                      </p:to>
                                    </p:animClr>
                                    <p:set>
                                      <p:cBhvr>
                                        <p:cTn id="20" dur="25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" dur="25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2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3035138" cy="84044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70000"/>
              </a:lnSpc>
            </a:pPr>
            <a:r>
              <a:rPr lang="en-US" sz="6000" b="1" spc="-150" dirty="0" err="1" smtClean="0">
                <a:latin typeface="Arial"/>
                <a:cs typeface="Arial"/>
              </a:rPr>
              <a:t>Analisa</a:t>
            </a:r>
            <a:endParaRPr lang="en-US" sz="6000" b="1" spc="-150" dirty="0">
              <a:latin typeface="Arial"/>
              <a:cs typeface="Arial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702315"/>
            <a:ext cx="2823882" cy="27625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60000"/>
              </a:lnSpc>
            </a:pPr>
            <a:r>
              <a:rPr lang="en-US" sz="1400" dirty="0" err="1" smtClean="0">
                <a:latin typeface="Roboto Light"/>
                <a:cs typeface="Roboto Light"/>
              </a:rPr>
              <a:t>Analisa</a:t>
            </a:r>
            <a:r>
              <a:rPr lang="en-US" sz="1400" dirty="0" smtClean="0">
                <a:latin typeface="Roboto Light"/>
                <a:cs typeface="Roboto Light"/>
              </a:rPr>
              <a:t> </a:t>
            </a:r>
            <a:r>
              <a:rPr lang="en-US" sz="1400" dirty="0" err="1" smtClean="0">
                <a:latin typeface="Roboto Light"/>
                <a:cs typeface="Roboto Light"/>
              </a:rPr>
              <a:t>Kebutuhan</a:t>
            </a:r>
            <a:r>
              <a:rPr lang="en-US" sz="1400" dirty="0" smtClean="0">
                <a:latin typeface="Roboto Light"/>
                <a:cs typeface="Roboto Light"/>
              </a:rPr>
              <a:t> </a:t>
            </a:r>
            <a:r>
              <a:rPr lang="en-US" sz="1400" dirty="0" err="1" smtClean="0">
                <a:latin typeface="Roboto Light"/>
                <a:cs typeface="Roboto Light"/>
              </a:rPr>
              <a:t>Pengunjung</a:t>
            </a:r>
            <a:endParaRPr lang="en-US" sz="1400" dirty="0">
              <a:latin typeface="Roboto Light"/>
              <a:cs typeface="Roboto Light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" y="5407224"/>
            <a:ext cx="9143999" cy="30777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600" spc="-150" dirty="0" err="1" smtClean="0">
                <a:latin typeface="Roboto Light"/>
                <a:cs typeface="Roboto Light"/>
              </a:rPr>
              <a:t>Kelompok</a:t>
            </a:r>
            <a:r>
              <a:rPr lang="en-US" sz="1600" spc="-150" dirty="0" smtClean="0">
                <a:latin typeface="Roboto Light"/>
                <a:cs typeface="Roboto Light"/>
              </a:rPr>
              <a:t> 1   |   </a:t>
            </a:r>
            <a:r>
              <a:rPr lang="en-US" sz="1600" spc="-150" dirty="0" err="1" smtClean="0">
                <a:latin typeface="Roboto Light"/>
                <a:cs typeface="Roboto Light"/>
              </a:rPr>
              <a:t>Perancangan</a:t>
            </a:r>
            <a:r>
              <a:rPr lang="en-US" sz="1600" spc="-150" dirty="0" smtClean="0">
                <a:latin typeface="Roboto Light"/>
                <a:cs typeface="Roboto Light"/>
              </a:rPr>
              <a:t> Web   |   BSI</a:t>
            </a:r>
          </a:p>
        </p:txBody>
      </p:sp>
      <p:sp>
        <p:nvSpPr>
          <p:cNvPr id="13" name="Oval 12"/>
          <p:cNvSpPr/>
          <p:nvPr/>
        </p:nvSpPr>
        <p:spPr>
          <a:xfrm>
            <a:off x="1430931" y="1589856"/>
            <a:ext cx="224118" cy="17929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8" name="Straight Connector 77"/>
          <p:cNvCxnSpPr/>
          <p:nvPr/>
        </p:nvCxnSpPr>
        <p:spPr>
          <a:xfrm>
            <a:off x="1655049" y="1679503"/>
            <a:ext cx="732117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9" name="Oval 78"/>
          <p:cNvSpPr/>
          <p:nvPr/>
        </p:nvSpPr>
        <p:spPr>
          <a:xfrm>
            <a:off x="2387166" y="1589856"/>
            <a:ext cx="224118" cy="17929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4" name="Straight Connector 83"/>
          <p:cNvCxnSpPr/>
          <p:nvPr/>
        </p:nvCxnSpPr>
        <p:spPr>
          <a:xfrm>
            <a:off x="2598423" y="1679136"/>
            <a:ext cx="732117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5" name="Oval 84"/>
          <p:cNvSpPr/>
          <p:nvPr/>
        </p:nvSpPr>
        <p:spPr>
          <a:xfrm>
            <a:off x="3330540" y="1589489"/>
            <a:ext cx="224118" cy="17929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6" name="Straight Connector 85"/>
          <p:cNvCxnSpPr/>
          <p:nvPr/>
        </p:nvCxnSpPr>
        <p:spPr>
          <a:xfrm>
            <a:off x="3554658" y="1679503"/>
            <a:ext cx="732117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7" name="Oval 86"/>
          <p:cNvSpPr/>
          <p:nvPr/>
        </p:nvSpPr>
        <p:spPr>
          <a:xfrm>
            <a:off x="4286775" y="1589856"/>
            <a:ext cx="224118" cy="17929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8" name="Straight Connector 87"/>
          <p:cNvCxnSpPr/>
          <p:nvPr/>
        </p:nvCxnSpPr>
        <p:spPr>
          <a:xfrm>
            <a:off x="4510893" y="1679136"/>
            <a:ext cx="732117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9" name="Oval 88"/>
          <p:cNvSpPr/>
          <p:nvPr/>
        </p:nvSpPr>
        <p:spPr>
          <a:xfrm>
            <a:off x="5243010" y="1589489"/>
            <a:ext cx="224118" cy="17929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0" name="Straight Connector 89"/>
          <p:cNvCxnSpPr/>
          <p:nvPr/>
        </p:nvCxnSpPr>
        <p:spPr>
          <a:xfrm>
            <a:off x="5467128" y="1679503"/>
            <a:ext cx="732117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1" name="Oval 90"/>
          <p:cNvSpPr/>
          <p:nvPr/>
        </p:nvSpPr>
        <p:spPr>
          <a:xfrm>
            <a:off x="6199245" y="1589856"/>
            <a:ext cx="224118" cy="17929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2" name="Straight Connector 91"/>
          <p:cNvCxnSpPr/>
          <p:nvPr/>
        </p:nvCxnSpPr>
        <p:spPr>
          <a:xfrm>
            <a:off x="6423466" y="1679136"/>
            <a:ext cx="732117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3" name="Oval 92"/>
          <p:cNvSpPr/>
          <p:nvPr/>
        </p:nvSpPr>
        <p:spPr>
          <a:xfrm>
            <a:off x="7155583" y="1589489"/>
            <a:ext cx="224118" cy="17929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TextBox 95"/>
          <p:cNvSpPr txBox="1"/>
          <p:nvPr/>
        </p:nvSpPr>
        <p:spPr>
          <a:xfrm>
            <a:off x="1135529" y="1216421"/>
            <a:ext cx="8787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Katalog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1943963" y="1221752"/>
            <a:ext cx="10951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Detail info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2990243" y="1216421"/>
            <a:ext cx="10166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Prosedur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4101314" y="1216421"/>
            <a:ext cx="6511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Akun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4785686" y="1221752"/>
            <a:ext cx="12202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Pengiriman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5944406" y="1215327"/>
            <a:ext cx="8114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Sistem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6822868" y="1215327"/>
            <a:ext cx="9625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Tracking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 descr="Vector-internet-shopping.-Flat-style-design_163444064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1314" y="1952964"/>
            <a:ext cx="4746353" cy="3075723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239889" y="1952964"/>
            <a:ext cx="3690235" cy="84044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sz="2400" b="1" spc="-150" dirty="0" err="1" smtClean="0">
                <a:latin typeface="Arial"/>
                <a:cs typeface="Arial"/>
              </a:rPr>
              <a:t>Prosedur</a:t>
            </a:r>
            <a:r>
              <a:rPr lang="en-US" sz="2400" b="1" spc="-150" dirty="0" smtClean="0">
                <a:latin typeface="Arial"/>
                <a:cs typeface="Arial"/>
              </a:rPr>
              <a:t> </a:t>
            </a:r>
            <a:r>
              <a:rPr lang="en-US" sz="2400" b="1" spc="-150" dirty="0" err="1" smtClean="0">
                <a:latin typeface="Arial"/>
                <a:cs typeface="Arial"/>
              </a:rPr>
              <a:t>Pembayaran</a:t>
            </a:r>
            <a:r>
              <a:rPr lang="en-US" sz="2400" b="1" spc="-150" dirty="0" smtClean="0">
                <a:latin typeface="Arial"/>
                <a:cs typeface="Arial"/>
              </a:rPr>
              <a:t> </a:t>
            </a:r>
            <a:r>
              <a:rPr lang="en-US" sz="2800" b="1" spc="-150" dirty="0" err="1" smtClean="0">
                <a:latin typeface="Arial"/>
                <a:cs typeface="Arial"/>
              </a:rPr>
              <a:t>Sistematis</a:t>
            </a:r>
            <a:endParaRPr lang="en-US" sz="2400" b="1" spc="-150" dirty="0">
              <a:latin typeface="Arial"/>
              <a:cs typeface="Arial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531008" y="3057488"/>
            <a:ext cx="1424661" cy="25972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spc="-150" dirty="0" err="1" smtClean="0">
                <a:latin typeface="Arial"/>
                <a:cs typeface="Arial"/>
              </a:rPr>
              <a:t>Langkah</a:t>
            </a:r>
            <a:r>
              <a:rPr lang="en-US" spc="-150" dirty="0" smtClean="0">
                <a:latin typeface="Arial"/>
                <a:cs typeface="Arial"/>
              </a:rPr>
              <a:t> 1</a:t>
            </a:r>
            <a:endParaRPr lang="en-US" spc="-150" dirty="0">
              <a:latin typeface="Arial"/>
              <a:cs typeface="Arial"/>
            </a:endParaRPr>
          </a:p>
        </p:txBody>
      </p:sp>
      <p:pic>
        <p:nvPicPr>
          <p:cNvPr id="6" name="Picture 5" descr="1check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08" y="2893287"/>
            <a:ext cx="600364" cy="60036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54604" y="3226047"/>
            <a:ext cx="1161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 smtClean="0"/>
              <a:t>ringkasan</a:t>
            </a:r>
            <a:endParaRPr lang="en-US" i="1" dirty="0"/>
          </a:p>
        </p:txBody>
      </p:sp>
      <p:sp>
        <p:nvSpPr>
          <p:cNvPr id="31" name="Rectangle 30"/>
          <p:cNvSpPr/>
          <p:nvPr/>
        </p:nvSpPr>
        <p:spPr>
          <a:xfrm>
            <a:off x="542714" y="3747779"/>
            <a:ext cx="1424661" cy="25972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spc="-150" dirty="0" err="1" smtClean="0">
                <a:latin typeface="Arial"/>
                <a:cs typeface="Arial"/>
              </a:rPr>
              <a:t>Langkah</a:t>
            </a:r>
            <a:r>
              <a:rPr lang="en-US" spc="-150" dirty="0" smtClean="0">
                <a:latin typeface="Arial"/>
                <a:cs typeface="Arial"/>
              </a:rPr>
              <a:t> </a:t>
            </a:r>
            <a:r>
              <a:rPr lang="en-US" spc="-150" dirty="0">
                <a:latin typeface="Arial"/>
                <a:cs typeface="Arial"/>
              </a:rPr>
              <a:t>2</a:t>
            </a:r>
          </a:p>
        </p:txBody>
      </p:sp>
      <p:pic>
        <p:nvPicPr>
          <p:cNvPr id="32" name="Picture 31" descr="1check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14" y="3583578"/>
            <a:ext cx="600364" cy="600364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466310" y="3916338"/>
            <a:ext cx="746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Login</a:t>
            </a:r>
            <a:endParaRPr lang="en-US" i="1" dirty="0"/>
          </a:p>
        </p:txBody>
      </p:sp>
      <p:sp>
        <p:nvSpPr>
          <p:cNvPr id="34" name="Rectangle 33"/>
          <p:cNvSpPr/>
          <p:nvPr/>
        </p:nvSpPr>
        <p:spPr>
          <a:xfrm>
            <a:off x="531008" y="4415477"/>
            <a:ext cx="1424661" cy="25972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spc="-150" dirty="0" err="1" smtClean="0">
                <a:latin typeface="Arial"/>
                <a:cs typeface="Arial"/>
              </a:rPr>
              <a:t>Langkah</a:t>
            </a:r>
            <a:r>
              <a:rPr lang="en-US" spc="-150" dirty="0" smtClean="0">
                <a:latin typeface="Arial"/>
                <a:cs typeface="Arial"/>
              </a:rPr>
              <a:t> </a:t>
            </a:r>
            <a:r>
              <a:rPr lang="en-US" spc="-150" dirty="0">
                <a:latin typeface="Arial"/>
                <a:cs typeface="Arial"/>
              </a:rPr>
              <a:t>3</a:t>
            </a:r>
          </a:p>
        </p:txBody>
      </p:sp>
      <p:pic>
        <p:nvPicPr>
          <p:cNvPr id="35" name="Picture 34" descr="1check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08" y="4251276"/>
            <a:ext cx="600364" cy="600364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454604" y="4584036"/>
            <a:ext cx="1904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 smtClean="0"/>
              <a:t>Pemilihan</a:t>
            </a:r>
            <a:r>
              <a:rPr lang="en-US" i="1" dirty="0" smtClean="0"/>
              <a:t> </a:t>
            </a:r>
            <a:r>
              <a:rPr lang="en-US" i="1" dirty="0" err="1" smtClean="0"/>
              <a:t>Alamat</a:t>
            </a:r>
            <a:endParaRPr lang="en-US" i="1" dirty="0"/>
          </a:p>
        </p:txBody>
      </p:sp>
      <p:sp>
        <p:nvSpPr>
          <p:cNvPr id="37" name="Rectangle 36"/>
          <p:cNvSpPr/>
          <p:nvPr/>
        </p:nvSpPr>
        <p:spPr>
          <a:xfrm>
            <a:off x="2415775" y="3040290"/>
            <a:ext cx="1424661" cy="25972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spc="-150" dirty="0" err="1" smtClean="0">
                <a:latin typeface="Arial"/>
                <a:cs typeface="Arial"/>
              </a:rPr>
              <a:t>Langkah</a:t>
            </a:r>
            <a:r>
              <a:rPr lang="en-US" spc="-150" dirty="0" smtClean="0">
                <a:latin typeface="Arial"/>
                <a:cs typeface="Arial"/>
              </a:rPr>
              <a:t> </a:t>
            </a:r>
            <a:r>
              <a:rPr lang="en-US" spc="-150" dirty="0">
                <a:latin typeface="Arial"/>
                <a:cs typeface="Arial"/>
              </a:rPr>
              <a:t>4</a:t>
            </a:r>
          </a:p>
        </p:txBody>
      </p:sp>
      <p:pic>
        <p:nvPicPr>
          <p:cNvPr id="38" name="Picture 37" descr="1check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7375" y="2876089"/>
            <a:ext cx="600364" cy="600364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2339371" y="3208849"/>
            <a:ext cx="1313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 smtClean="0"/>
              <a:t>Pengiriman</a:t>
            </a:r>
            <a:endParaRPr lang="en-US" i="1" dirty="0"/>
          </a:p>
        </p:txBody>
      </p:sp>
      <p:sp>
        <p:nvSpPr>
          <p:cNvPr id="40" name="Rectangle 39"/>
          <p:cNvSpPr/>
          <p:nvPr/>
        </p:nvSpPr>
        <p:spPr>
          <a:xfrm>
            <a:off x="2415775" y="3738693"/>
            <a:ext cx="1424661" cy="25972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spc="-150" dirty="0" err="1" smtClean="0">
                <a:latin typeface="Arial"/>
                <a:cs typeface="Arial"/>
              </a:rPr>
              <a:t>Langkah</a:t>
            </a:r>
            <a:r>
              <a:rPr lang="en-US" spc="-150" dirty="0" smtClean="0">
                <a:latin typeface="Arial"/>
                <a:cs typeface="Arial"/>
              </a:rPr>
              <a:t> </a:t>
            </a:r>
            <a:r>
              <a:rPr lang="en-US" spc="-150" dirty="0">
                <a:latin typeface="Arial"/>
                <a:cs typeface="Arial"/>
              </a:rPr>
              <a:t>5</a:t>
            </a:r>
          </a:p>
        </p:txBody>
      </p:sp>
      <p:pic>
        <p:nvPicPr>
          <p:cNvPr id="41" name="Picture 40" descr="1check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7375" y="3574492"/>
            <a:ext cx="600364" cy="600364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2339371" y="3907252"/>
            <a:ext cx="1429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 smtClean="0"/>
              <a:t>Pembayaran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996457462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8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" dur="25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13D37"/>
                                      </p:to>
                                    </p:animClr>
                                    <p:set>
                                      <p:cBhvr>
                                        <p:cTn id="20" dur="25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" dur="25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" presetClass="entr" presetSubtype="8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2" presetClass="entr" presetSubtype="8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2" presetClass="entr" presetSubtype="8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2" presetClass="entr" presetSubtype="8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ID="2" presetClass="entr" presetSubtype="8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26" grpId="0" animBg="1"/>
      <p:bldP spid="29" grpId="0" animBg="1"/>
      <p:bldP spid="31" grpId="0" animBg="1"/>
      <p:bldP spid="34" grpId="0" animBg="1"/>
      <p:bldP spid="37" grpId="0" animBg="1"/>
      <p:bldP spid="4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3035138" cy="84044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70000"/>
              </a:lnSpc>
            </a:pPr>
            <a:r>
              <a:rPr lang="en-US" sz="6000" b="1" spc="-150" dirty="0" err="1" smtClean="0">
                <a:latin typeface="Arial"/>
                <a:cs typeface="Arial"/>
              </a:rPr>
              <a:t>Analisa</a:t>
            </a:r>
            <a:endParaRPr lang="en-US" sz="6000" b="1" spc="-150" dirty="0">
              <a:latin typeface="Arial"/>
              <a:cs typeface="Arial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702315"/>
            <a:ext cx="2823882" cy="27625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60000"/>
              </a:lnSpc>
            </a:pPr>
            <a:r>
              <a:rPr lang="en-US" sz="1400" dirty="0" err="1" smtClean="0">
                <a:latin typeface="Roboto Light"/>
                <a:cs typeface="Roboto Light"/>
              </a:rPr>
              <a:t>Analisa</a:t>
            </a:r>
            <a:r>
              <a:rPr lang="en-US" sz="1400" dirty="0" smtClean="0">
                <a:latin typeface="Roboto Light"/>
                <a:cs typeface="Roboto Light"/>
              </a:rPr>
              <a:t> </a:t>
            </a:r>
            <a:r>
              <a:rPr lang="en-US" sz="1400" dirty="0" err="1" smtClean="0">
                <a:latin typeface="Roboto Light"/>
                <a:cs typeface="Roboto Light"/>
              </a:rPr>
              <a:t>Kebutuhan</a:t>
            </a:r>
            <a:r>
              <a:rPr lang="en-US" sz="1400" dirty="0" smtClean="0">
                <a:latin typeface="Roboto Light"/>
                <a:cs typeface="Roboto Light"/>
              </a:rPr>
              <a:t> </a:t>
            </a:r>
            <a:r>
              <a:rPr lang="en-US" sz="1400" dirty="0" err="1" smtClean="0">
                <a:latin typeface="Roboto Light"/>
                <a:cs typeface="Roboto Light"/>
              </a:rPr>
              <a:t>Pengunjung</a:t>
            </a:r>
            <a:endParaRPr lang="en-US" sz="1400" dirty="0">
              <a:latin typeface="Roboto Light"/>
              <a:cs typeface="Roboto Light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" y="5407224"/>
            <a:ext cx="9143999" cy="30777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600" spc="-150" dirty="0" err="1" smtClean="0">
                <a:latin typeface="Roboto Light"/>
                <a:cs typeface="Roboto Light"/>
              </a:rPr>
              <a:t>Kelompok</a:t>
            </a:r>
            <a:r>
              <a:rPr lang="en-US" sz="1600" spc="-150" dirty="0" smtClean="0">
                <a:latin typeface="Roboto Light"/>
                <a:cs typeface="Roboto Light"/>
              </a:rPr>
              <a:t> 1   |   </a:t>
            </a:r>
            <a:r>
              <a:rPr lang="en-US" sz="1600" spc="-150" dirty="0" err="1" smtClean="0">
                <a:latin typeface="Roboto Light"/>
                <a:cs typeface="Roboto Light"/>
              </a:rPr>
              <a:t>Perancangan</a:t>
            </a:r>
            <a:r>
              <a:rPr lang="en-US" sz="1600" spc="-150" dirty="0" smtClean="0">
                <a:latin typeface="Roboto Light"/>
                <a:cs typeface="Roboto Light"/>
              </a:rPr>
              <a:t> Web   |   BSI</a:t>
            </a:r>
          </a:p>
        </p:txBody>
      </p:sp>
      <p:sp>
        <p:nvSpPr>
          <p:cNvPr id="13" name="Oval 12"/>
          <p:cNvSpPr/>
          <p:nvPr/>
        </p:nvSpPr>
        <p:spPr>
          <a:xfrm>
            <a:off x="1430931" y="1589856"/>
            <a:ext cx="224118" cy="17929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8" name="Straight Connector 77"/>
          <p:cNvCxnSpPr/>
          <p:nvPr/>
        </p:nvCxnSpPr>
        <p:spPr>
          <a:xfrm>
            <a:off x="1655049" y="1679503"/>
            <a:ext cx="732117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9" name="Oval 78"/>
          <p:cNvSpPr/>
          <p:nvPr/>
        </p:nvSpPr>
        <p:spPr>
          <a:xfrm>
            <a:off x="2387166" y="1589856"/>
            <a:ext cx="224118" cy="17929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4" name="Straight Connector 83"/>
          <p:cNvCxnSpPr/>
          <p:nvPr/>
        </p:nvCxnSpPr>
        <p:spPr>
          <a:xfrm>
            <a:off x="2598423" y="1679136"/>
            <a:ext cx="732117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5" name="Oval 84"/>
          <p:cNvSpPr/>
          <p:nvPr/>
        </p:nvSpPr>
        <p:spPr>
          <a:xfrm>
            <a:off x="3330540" y="1589489"/>
            <a:ext cx="224118" cy="17929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6" name="Straight Connector 85"/>
          <p:cNvCxnSpPr/>
          <p:nvPr/>
        </p:nvCxnSpPr>
        <p:spPr>
          <a:xfrm>
            <a:off x="3554658" y="1679503"/>
            <a:ext cx="732117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7" name="Oval 86"/>
          <p:cNvSpPr/>
          <p:nvPr/>
        </p:nvSpPr>
        <p:spPr>
          <a:xfrm>
            <a:off x="4286775" y="1589856"/>
            <a:ext cx="224118" cy="17929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8" name="Straight Connector 87"/>
          <p:cNvCxnSpPr/>
          <p:nvPr/>
        </p:nvCxnSpPr>
        <p:spPr>
          <a:xfrm>
            <a:off x="4510893" y="1679136"/>
            <a:ext cx="732117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9" name="Oval 88"/>
          <p:cNvSpPr/>
          <p:nvPr/>
        </p:nvSpPr>
        <p:spPr>
          <a:xfrm>
            <a:off x="5243010" y="1589489"/>
            <a:ext cx="224118" cy="17929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0" name="Straight Connector 89"/>
          <p:cNvCxnSpPr/>
          <p:nvPr/>
        </p:nvCxnSpPr>
        <p:spPr>
          <a:xfrm>
            <a:off x="5467128" y="1679503"/>
            <a:ext cx="732117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1" name="Oval 90"/>
          <p:cNvSpPr/>
          <p:nvPr/>
        </p:nvSpPr>
        <p:spPr>
          <a:xfrm>
            <a:off x="6199245" y="1589856"/>
            <a:ext cx="224118" cy="17929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2" name="Straight Connector 91"/>
          <p:cNvCxnSpPr/>
          <p:nvPr/>
        </p:nvCxnSpPr>
        <p:spPr>
          <a:xfrm>
            <a:off x="6423466" y="1679136"/>
            <a:ext cx="732117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3" name="Oval 92"/>
          <p:cNvSpPr/>
          <p:nvPr/>
        </p:nvSpPr>
        <p:spPr>
          <a:xfrm>
            <a:off x="7155583" y="1589489"/>
            <a:ext cx="224118" cy="17929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TextBox 95"/>
          <p:cNvSpPr txBox="1"/>
          <p:nvPr/>
        </p:nvSpPr>
        <p:spPr>
          <a:xfrm>
            <a:off x="1135529" y="1216421"/>
            <a:ext cx="8787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Katalog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1943963" y="1221752"/>
            <a:ext cx="10951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Detail info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2990243" y="1216421"/>
            <a:ext cx="10166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Prosedur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4101314" y="1216421"/>
            <a:ext cx="6511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Akun</a:t>
            </a:r>
            <a:endParaRPr lang="en-US" sz="16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4785686" y="1221752"/>
            <a:ext cx="12202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Pengiriman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5944406" y="1215327"/>
            <a:ext cx="8114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Sistem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6822868" y="1215327"/>
            <a:ext cx="9625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Tracking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 descr="1login.t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1314" y="1911414"/>
            <a:ext cx="4732242" cy="3065960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437444" y="2831971"/>
            <a:ext cx="3521784" cy="84044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sz="2800" b="1" spc="-150" dirty="0" err="1" smtClean="0">
                <a:latin typeface="Arial"/>
                <a:cs typeface="Arial"/>
              </a:rPr>
              <a:t>Akun</a:t>
            </a:r>
            <a:r>
              <a:rPr lang="en-US" sz="2800" b="1" spc="-150" dirty="0" smtClean="0">
                <a:latin typeface="Arial"/>
                <a:cs typeface="Arial"/>
              </a:rPr>
              <a:t> </a:t>
            </a:r>
            <a:r>
              <a:rPr lang="en-US" sz="2800" b="1" spc="-150" dirty="0" err="1" smtClean="0">
                <a:latin typeface="Arial"/>
                <a:cs typeface="Arial"/>
              </a:rPr>
              <a:t>Pelanggan</a:t>
            </a:r>
            <a:endParaRPr lang="en-US" sz="2800" b="1" spc="-15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99662545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8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" dur="25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13D37"/>
                                      </p:to>
                                    </p:animClr>
                                    <p:set>
                                      <p:cBhvr>
                                        <p:cTn id="20" dur="25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" dur="25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2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3035138" cy="84044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70000"/>
              </a:lnSpc>
            </a:pPr>
            <a:r>
              <a:rPr lang="en-US" sz="6000" b="1" spc="-150" dirty="0" err="1" smtClean="0">
                <a:latin typeface="Arial"/>
                <a:cs typeface="Arial"/>
              </a:rPr>
              <a:t>Analisa</a:t>
            </a:r>
            <a:endParaRPr lang="en-US" sz="6000" b="1" spc="-150" dirty="0">
              <a:latin typeface="Arial"/>
              <a:cs typeface="Arial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702315"/>
            <a:ext cx="2823882" cy="27625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60000"/>
              </a:lnSpc>
            </a:pPr>
            <a:r>
              <a:rPr lang="en-US" sz="1400" dirty="0" err="1" smtClean="0">
                <a:latin typeface="Roboto Light"/>
                <a:cs typeface="Roboto Light"/>
              </a:rPr>
              <a:t>Analisa</a:t>
            </a:r>
            <a:r>
              <a:rPr lang="en-US" sz="1400" dirty="0" smtClean="0">
                <a:latin typeface="Roboto Light"/>
                <a:cs typeface="Roboto Light"/>
              </a:rPr>
              <a:t> </a:t>
            </a:r>
            <a:r>
              <a:rPr lang="en-US" sz="1400" dirty="0" err="1" smtClean="0">
                <a:latin typeface="Roboto Light"/>
                <a:cs typeface="Roboto Light"/>
              </a:rPr>
              <a:t>Kebutuhan</a:t>
            </a:r>
            <a:r>
              <a:rPr lang="en-US" sz="1400" dirty="0" smtClean="0">
                <a:latin typeface="Roboto Light"/>
                <a:cs typeface="Roboto Light"/>
              </a:rPr>
              <a:t> </a:t>
            </a:r>
            <a:r>
              <a:rPr lang="en-US" sz="1400" dirty="0" err="1" smtClean="0">
                <a:latin typeface="Roboto Light"/>
                <a:cs typeface="Roboto Light"/>
              </a:rPr>
              <a:t>Pengunjung</a:t>
            </a:r>
            <a:endParaRPr lang="en-US" sz="1400" dirty="0">
              <a:latin typeface="Roboto Light"/>
              <a:cs typeface="Roboto Light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" y="5407224"/>
            <a:ext cx="9143999" cy="30777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600" spc="-150" dirty="0" err="1" smtClean="0">
                <a:latin typeface="Roboto Light"/>
                <a:cs typeface="Roboto Light"/>
              </a:rPr>
              <a:t>Kelompok</a:t>
            </a:r>
            <a:r>
              <a:rPr lang="en-US" sz="1600" spc="-150" dirty="0" smtClean="0">
                <a:latin typeface="Roboto Light"/>
                <a:cs typeface="Roboto Light"/>
              </a:rPr>
              <a:t> 1   |   </a:t>
            </a:r>
            <a:r>
              <a:rPr lang="en-US" sz="1600" spc="-150" dirty="0" err="1" smtClean="0">
                <a:latin typeface="Roboto Light"/>
                <a:cs typeface="Roboto Light"/>
              </a:rPr>
              <a:t>Perancangan</a:t>
            </a:r>
            <a:r>
              <a:rPr lang="en-US" sz="1600" spc="-150" dirty="0" smtClean="0">
                <a:latin typeface="Roboto Light"/>
                <a:cs typeface="Roboto Light"/>
              </a:rPr>
              <a:t> Web   |   BSI</a:t>
            </a:r>
          </a:p>
        </p:txBody>
      </p:sp>
      <p:sp>
        <p:nvSpPr>
          <p:cNvPr id="13" name="Oval 12"/>
          <p:cNvSpPr/>
          <p:nvPr/>
        </p:nvSpPr>
        <p:spPr>
          <a:xfrm>
            <a:off x="1430931" y="1589856"/>
            <a:ext cx="224118" cy="17929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8" name="Straight Connector 77"/>
          <p:cNvCxnSpPr/>
          <p:nvPr/>
        </p:nvCxnSpPr>
        <p:spPr>
          <a:xfrm>
            <a:off x="1655049" y="1679503"/>
            <a:ext cx="732117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9" name="Oval 78"/>
          <p:cNvSpPr/>
          <p:nvPr/>
        </p:nvSpPr>
        <p:spPr>
          <a:xfrm>
            <a:off x="2387166" y="1589856"/>
            <a:ext cx="224118" cy="17929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4" name="Straight Connector 83"/>
          <p:cNvCxnSpPr/>
          <p:nvPr/>
        </p:nvCxnSpPr>
        <p:spPr>
          <a:xfrm>
            <a:off x="2598423" y="1679136"/>
            <a:ext cx="732117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5" name="Oval 84"/>
          <p:cNvSpPr/>
          <p:nvPr/>
        </p:nvSpPr>
        <p:spPr>
          <a:xfrm>
            <a:off x="3330540" y="1589489"/>
            <a:ext cx="224118" cy="17929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6" name="Straight Connector 85"/>
          <p:cNvCxnSpPr/>
          <p:nvPr/>
        </p:nvCxnSpPr>
        <p:spPr>
          <a:xfrm>
            <a:off x="3554658" y="1679503"/>
            <a:ext cx="732117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7" name="Oval 86"/>
          <p:cNvSpPr/>
          <p:nvPr/>
        </p:nvSpPr>
        <p:spPr>
          <a:xfrm>
            <a:off x="4286775" y="1589856"/>
            <a:ext cx="224118" cy="17929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8" name="Straight Connector 87"/>
          <p:cNvCxnSpPr/>
          <p:nvPr/>
        </p:nvCxnSpPr>
        <p:spPr>
          <a:xfrm>
            <a:off x="4510893" y="1679136"/>
            <a:ext cx="732117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9" name="Oval 88"/>
          <p:cNvSpPr/>
          <p:nvPr/>
        </p:nvSpPr>
        <p:spPr>
          <a:xfrm>
            <a:off x="5243010" y="1589489"/>
            <a:ext cx="224118" cy="17929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0" name="Straight Connector 89"/>
          <p:cNvCxnSpPr/>
          <p:nvPr/>
        </p:nvCxnSpPr>
        <p:spPr>
          <a:xfrm>
            <a:off x="5467128" y="1679503"/>
            <a:ext cx="732117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1" name="Oval 90"/>
          <p:cNvSpPr/>
          <p:nvPr/>
        </p:nvSpPr>
        <p:spPr>
          <a:xfrm>
            <a:off x="6199245" y="1589856"/>
            <a:ext cx="224118" cy="17929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2" name="Straight Connector 91"/>
          <p:cNvCxnSpPr/>
          <p:nvPr/>
        </p:nvCxnSpPr>
        <p:spPr>
          <a:xfrm>
            <a:off x="6423466" y="1679136"/>
            <a:ext cx="732117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3" name="Oval 92"/>
          <p:cNvSpPr/>
          <p:nvPr/>
        </p:nvSpPr>
        <p:spPr>
          <a:xfrm>
            <a:off x="7155583" y="1589489"/>
            <a:ext cx="224118" cy="17929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TextBox 95"/>
          <p:cNvSpPr txBox="1"/>
          <p:nvPr/>
        </p:nvSpPr>
        <p:spPr>
          <a:xfrm>
            <a:off x="1135529" y="1216421"/>
            <a:ext cx="8787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Katalog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1943963" y="1221752"/>
            <a:ext cx="10951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Detail info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2990243" y="1216421"/>
            <a:ext cx="10166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Prosedur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4101314" y="1216421"/>
            <a:ext cx="6511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Akun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4785686" y="1221752"/>
            <a:ext cx="12202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Pengiriman</a:t>
            </a:r>
            <a:endParaRPr lang="en-US" sz="16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5944406" y="1215327"/>
            <a:ext cx="8114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Sistem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6822868" y="1215327"/>
            <a:ext cx="9625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Tracking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 descr="1kirim.t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1314" y="1911414"/>
            <a:ext cx="4633464" cy="3040303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410534" y="2831971"/>
            <a:ext cx="3519590" cy="84044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sz="2400" b="1" spc="-150" dirty="0" err="1" smtClean="0">
                <a:latin typeface="Arial"/>
                <a:cs typeface="Arial"/>
              </a:rPr>
              <a:t>Fasilitas</a:t>
            </a:r>
            <a:r>
              <a:rPr lang="en-US" sz="2400" b="1" spc="-150" dirty="0" smtClean="0">
                <a:latin typeface="Arial"/>
                <a:cs typeface="Arial"/>
              </a:rPr>
              <a:t> </a:t>
            </a:r>
            <a:r>
              <a:rPr lang="en-US" sz="2400" b="1" spc="-150" dirty="0" err="1" smtClean="0">
                <a:latin typeface="Arial"/>
                <a:cs typeface="Arial"/>
              </a:rPr>
              <a:t>Pengiriman</a:t>
            </a:r>
            <a:r>
              <a:rPr lang="en-US" sz="2400" b="1" spc="-150" dirty="0" smtClean="0">
                <a:latin typeface="Arial"/>
                <a:cs typeface="Arial"/>
              </a:rPr>
              <a:t> </a:t>
            </a:r>
            <a:r>
              <a:rPr lang="en-US" sz="2800" b="1" spc="-150" dirty="0" err="1" smtClean="0">
                <a:latin typeface="Arial"/>
                <a:cs typeface="Arial"/>
              </a:rPr>
              <a:t>Barang</a:t>
            </a:r>
            <a:endParaRPr lang="en-US" sz="2400" b="1" spc="-15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51226115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8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" dur="25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13D37"/>
                                      </p:to>
                                    </p:animClr>
                                    <p:set>
                                      <p:cBhvr>
                                        <p:cTn id="20" dur="25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" dur="25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2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3035138" cy="84044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70000"/>
              </a:lnSpc>
            </a:pPr>
            <a:r>
              <a:rPr lang="en-US" sz="6000" b="1" spc="-150" dirty="0" err="1" smtClean="0">
                <a:latin typeface="Arial"/>
                <a:cs typeface="Arial"/>
              </a:rPr>
              <a:t>Analisa</a:t>
            </a:r>
            <a:endParaRPr lang="en-US" sz="6000" b="1" spc="-150" dirty="0">
              <a:latin typeface="Arial"/>
              <a:cs typeface="Arial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702315"/>
            <a:ext cx="2823882" cy="27625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60000"/>
              </a:lnSpc>
            </a:pPr>
            <a:r>
              <a:rPr lang="en-US" sz="1400" dirty="0" err="1" smtClean="0">
                <a:latin typeface="Roboto Light"/>
                <a:cs typeface="Roboto Light"/>
              </a:rPr>
              <a:t>Analisa</a:t>
            </a:r>
            <a:r>
              <a:rPr lang="en-US" sz="1400" dirty="0" smtClean="0">
                <a:latin typeface="Roboto Light"/>
                <a:cs typeface="Roboto Light"/>
              </a:rPr>
              <a:t> </a:t>
            </a:r>
            <a:r>
              <a:rPr lang="en-US" sz="1400" dirty="0" err="1" smtClean="0">
                <a:latin typeface="Roboto Light"/>
                <a:cs typeface="Roboto Light"/>
              </a:rPr>
              <a:t>Kebutuhan</a:t>
            </a:r>
            <a:r>
              <a:rPr lang="en-US" sz="1400" dirty="0" smtClean="0">
                <a:latin typeface="Roboto Light"/>
                <a:cs typeface="Roboto Light"/>
              </a:rPr>
              <a:t> </a:t>
            </a:r>
            <a:r>
              <a:rPr lang="en-US" sz="1400" dirty="0" err="1" smtClean="0">
                <a:latin typeface="Roboto Light"/>
                <a:cs typeface="Roboto Light"/>
              </a:rPr>
              <a:t>Pengunjung</a:t>
            </a:r>
            <a:endParaRPr lang="en-US" sz="1400" dirty="0">
              <a:latin typeface="Roboto Light"/>
              <a:cs typeface="Roboto Light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" y="5407224"/>
            <a:ext cx="9143999" cy="30777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600" spc="-150" dirty="0" err="1" smtClean="0">
                <a:latin typeface="Roboto Light"/>
                <a:cs typeface="Roboto Light"/>
              </a:rPr>
              <a:t>Kelompok</a:t>
            </a:r>
            <a:r>
              <a:rPr lang="en-US" sz="1600" spc="-150" dirty="0" smtClean="0">
                <a:latin typeface="Roboto Light"/>
                <a:cs typeface="Roboto Light"/>
              </a:rPr>
              <a:t> 1   |   </a:t>
            </a:r>
            <a:r>
              <a:rPr lang="en-US" sz="1600" spc="-150" dirty="0" err="1" smtClean="0">
                <a:latin typeface="Roboto Light"/>
                <a:cs typeface="Roboto Light"/>
              </a:rPr>
              <a:t>Perancangan</a:t>
            </a:r>
            <a:r>
              <a:rPr lang="en-US" sz="1600" spc="-150" dirty="0" smtClean="0">
                <a:latin typeface="Roboto Light"/>
                <a:cs typeface="Roboto Light"/>
              </a:rPr>
              <a:t> Web   |   BSI</a:t>
            </a:r>
          </a:p>
        </p:txBody>
      </p:sp>
      <p:sp>
        <p:nvSpPr>
          <p:cNvPr id="13" name="Oval 12"/>
          <p:cNvSpPr/>
          <p:nvPr/>
        </p:nvSpPr>
        <p:spPr>
          <a:xfrm>
            <a:off x="1430931" y="1589856"/>
            <a:ext cx="224118" cy="17929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8" name="Straight Connector 77"/>
          <p:cNvCxnSpPr/>
          <p:nvPr/>
        </p:nvCxnSpPr>
        <p:spPr>
          <a:xfrm>
            <a:off x="1655049" y="1679503"/>
            <a:ext cx="732117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9" name="Oval 78"/>
          <p:cNvSpPr/>
          <p:nvPr/>
        </p:nvSpPr>
        <p:spPr>
          <a:xfrm>
            <a:off x="2387166" y="1589856"/>
            <a:ext cx="224118" cy="17929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4" name="Straight Connector 83"/>
          <p:cNvCxnSpPr/>
          <p:nvPr/>
        </p:nvCxnSpPr>
        <p:spPr>
          <a:xfrm>
            <a:off x="2598423" y="1679136"/>
            <a:ext cx="732117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5" name="Oval 84"/>
          <p:cNvSpPr/>
          <p:nvPr/>
        </p:nvSpPr>
        <p:spPr>
          <a:xfrm>
            <a:off x="3330540" y="1589489"/>
            <a:ext cx="224118" cy="17929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6" name="Straight Connector 85"/>
          <p:cNvCxnSpPr/>
          <p:nvPr/>
        </p:nvCxnSpPr>
        <p:spPr>
          <a:xfrm>
            <a:off x="3554658" y="1679503"/>
            <a:ext cx="732117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7" name="Oval 86"/>
          <p:cNvSpPr/>
          <p:nvPr/>
        </p:nvSpPr>
        <p:spPr>
          <a:xfrm>
            <a:off x="4286775" y="1589856"/>
            <a:ext cx="224118" cy="17929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8" name="Straight Connector 87"/>
          <p:cNvCxnSpPr/>
          <p:nvPr/>
        </p:nvCxnSpPr>
        <p:spPr>
          <a:xfrm>
            <a:off x="4510893" y="1679136"/>
            <a:ext cx="732117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9" name="Oval 88"/>
          <p:cNvSpPr/>
          <p:nvPr/>
        </p:nvSpPr>
        <p:spPr>
          <a:xfrm>
            <a:off x="5243010" y="1589489"/>
            <a:ext cx="224118" cy="17929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0" name="Straight Connector 89"/>
          <p:cNvCxnSpPr/>
          <p:nvPr/>
        </p:nvCxnSpPr>
        <p:spPr>
          <a:xfrm>
            <a:off x="5467128" y="1679503"/>
            <a:ext cx="732117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1" name="Oval 90"/>
          <p:cNvSpPr/>
          <p:nvPr/>
        </p:nvSpPr>
        <p:spPr>
          <a:xfrm>
            <a:off x="6199245" y="1589856"/>
            <a:ext cx="224118" cy="17929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2" name="Straight Connector 91"/>
          <p:cNvCxnSpPr/>
          <p:nvPr/>
        </p:nvCxnSpPr>
        <p:spPr>
          <a:xfrm>
            <a:off x="6423466" y="1679136"/>
            <a:ext cx="732117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3" name="Oval 92"/>
          <p:cNvSpPr/>
          <p:nvPr/>
        </p:nvSpPr>
        <p:spPr>
          <a:xfrm>
            <a:off x="7155583" y="1589489"/>
            <a:ext cx="224118" cy="17929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TextBox 95"/>
          <p:cNvSpPr txBox="1"/>
          <p:nvPr/>
        </p:nvSpPr>
        <p:spPr>
          <a:xfrm>
            <a:off x="1135529" y="1216421"/>
            <a:ext cx="8787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Katalog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1943963" y="1221752"/>
            <a:ext cx="10951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Detail info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2990243" y="1216421"/>
            <a:ext cx="10166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Prosedur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4101314" y="1216421"/>
            <a:ext cx="6511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Akun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4785686" y="1221752"/>
            <a:ext cx="12202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Pengiriman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5944406" y="1215327"/>
            <a:ext cx="8114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Sistem</a:t>
            </a:r>
            <a:endParaRPr lang="en-US" sz="16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6822868" y="1215327"/>
            <a:ext cx="9625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Tracking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 descr="1trans.t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1313" y="1939637"/>
            <a:ext cx="4675797" cy="3048000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410534" y="2831971"/>
            <a:ext cx="3519590" cy="84044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sz="2400" b="1" spc="-150" dirty="0" err="1" smtClean="0">
                <a:latin typeface="Arial"/>
                <a:cs typeface="Arial"/>
              </a:rPr>
              <a:t>Dilengkapi</a:t>
            </a:r>
            <a:r>
              <a:rPr lang="en-US" sz="2400" b="1" spc="-150" dirty="0" smtClean="0">
                <a:latin typeface="Arial"/>
                <a:cs typeface="Arial"/>
              </a:rPr>
              <a:t> </a:t>
            </a:r>
            <a:r>
              <a:rPr lang="en-US" sz="2400" b="1" spc="-150" dirty="0" err="1" smtClean="0">
                <a:latin typeface="Arial"/>
                <a:cs typeface="Arial"/>
              </a:rPr>
              <a:t>dengan</a:t>
            </a:r>
            <a:r>
              <a:rPr lang="en-US" sz="2400" b="1" spc="-150" dirty="0" smtClean="0">
                <a:latin typeface="Arial"/>
                <a:cs typeface="Arial"/>
              </a:rPr>
              <a:t> </a:t>
            </a:r>
            <a:r>
              <a:rPr lang="en-US" sz="2400" b="1" spc="-150" dirty="0" err="1" smtClean="0">
                <a:latin typeface="Arial"/>
                <a:cs typeface="Arial"/>
              </a:rPr>
              <a:t>sistem</a:t>
            </a:r>
            <a:r>
              <a:rPr lang="en-US" sz="2400" b="1" spc="-150" dirty="0" smtClean="0">
                <a:latin typeface="Arial"/>
                <a:cs typeface="Arial"/>
              </a:rPr>
              <a:t> </a:t>
            </a:r>
            <a:r>
              <a:rPr lang="en-US" sz="2400" b="1" spc="-150" dirty="0" err="1" smtClean="0">
                <a:latin typeface="Arial"/>
                <a:cs typeface="Arial"/>
              </a:rPr>
              <a:t>pembayaran</a:t>
            </a:r>
            <a:endParaRPr lang="en-US" sz="2400" b="1" spc="-15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27436547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8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" dur="25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13D37"/>
                                      </p:to>
                                    </p:animClr>
                                    <p:set>
                                      <p:cBhvr>
                                        <p:cTn id="20" dur="25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" dur="25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2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3035138" cy="84044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70000"/>
              </a:lnSpc>
            </a:pPr>
            <a:r>
              <a:rPr lang="en-US" sz="6000" b="1" spc="-150" dirty="0" err="1" smtClean="0">
                <a:latin typeface="Arial"/>
                <a:cs typeface="Arial"/>
              </a:rPr>
              <a:t>Analisa</a:t>
            </a:r>
            <a:endParaRPr lang="en-US" sz="6000" b="1" spc="-150" dirty="0">
              <a:latin typeface="Arial"/>
              <a:cs typeface="Arial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702315"/>
            <a:ext cx="2823882" cy="27625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60000"/>
              </a:lnSpc>
            </a:pPr>
            <a:r>
              <a:rPr lang="en-US" sz="1400" dirty="0" err="1" smtClean="0">
                <a:latin typeface="Roboto Light"/>
                <a:cs typeface="Roboto Light"/>
              </a:rPr>
              <a:t>Analisa</a:t>
            </a:r>
            <a:r>
              <a:rPr lang="en-US" sz="1400" dirty="0" smtClean="0">
                <a:latin typeface="Roboto Light"/>
                <a:cs typeface="Roboto Light"/>
              </a:rPr>
              <a:t> </a:t>
            </a:r>
            <a:r>
              <a:rPr lang="en-US" sz="1400" dirty="0" err="1" smtClean="0">
                <a:latin typeface="Roboto Light"/>
                <a:cs typeface="Roboto Light"/>
              </a:rPr>
              <a:t>Kebutuhan</a:t>
            </a:r>
            <a:r>
              <a:rPr lang="en-US" sz="1400" dirty="0" smtClean="0">
                <a:latin typeface="Roboto Light"/>
                <a:cs typeface="Roboto Light"/>
              </a:rPr>
              <a:t> </a:t>
            </a:r>
            <a:r>
              <a:rPr lang="en-US" sz="1400" dirty="0" err="1" smtClean="0">
                <a:latin typeface="Roboto Light"/>
                <a:cs typeface="Roboto Light"/>
              </a:rPr>
              <a:t>Pengunjung</a:t>
            </a:r>
            <a:endParaRPr lang="en-US" sz="1400" dirty="0">
              <a:latin typeface="Roboto Light"/>
              <a:cs typeface="Roboto Light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" y="5407224"/>
            <a:ext cx="9143999" cy="30777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600" spc="-150" dirty="0" err="1" smtClean="0">
                <a:latin typeface="Roboto Light"/>
                <a:cs typeface="Roboto Light"/>
              </a:rPr>
              <a:t>Kelompok</a:t>
            </a:r>
            <a:r>
              <a:rPr lang="en-US" sz="1600" spc="-150" dirty="0" smtClean="0">
                <a:latin typeface="Roboto Light"/>
                <a:cs typeface="Roboto Light"/>
              </a:rPr>
              <a:t> 1   |   </a:t>
            </a:r>
            <a:r>
              <a:rPr lang="en-US" sz="1600" spc="-150" dirty="0" err="1" smtClean="0">
                <a:latin typeface="Roboto Light"/>
                <a:cs typeface="Roboto Light"/>
              </a:rPr>
              <a:t>Perancangan</a:t>
            </a:r>
            <a:r>
              <a:rPr lang="en-US" sz="1600" spc="-150" dirty="0" smtClean="0">
                <a:latin typeface="Roboto Light"/>
                <a:cs typeface="Roboto Light"/>
              </a:rPr>
              <a:t> Web   |   BSI</a:t>
            </a:r>
          </a:p>
        </p:txBody>
      </p:sp>
      <p:sp>
        <p:nvSpPr>
          <p:cNvPr id="13" name="Oval 12"/>
          <p:cNvSpPr/>
          <p:nvPr/>
        </p:nvSpPr>
        <p:spPr>
          <a:xfrm>
            <a:off x="1430931" y="1589856"/>
            <a:ext cx="224118" cy="17929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8" name="Straight Connector 77"/>
          <p:cNvCxnSpPr/>
          <p:nvPr/>
        </p:nvCxnSpPr>
        <p:spPr>
          <a:xfrm>
            <a:off x="1655049" y="1679503"/>
            <a:ext cx="732117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9" name="Oval 78"/>
          <p:cNvSpPr/>
          <p:nvPr/>
        </p:nvSpPr>
        <p:spPr>
          <a:xfrm>
            <a:off x="2387166" y="1589856"/>
            <a:ext cx="224118" cy="17929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4" name="Straight Connector 83"/>
          <p:cNvCxnSpPr/>
          <p:nvPr/>
        </p:nvCxnSpPr>
        <p:spPr>
          <a:xfrm>
            <a:off x="2598423" y="1679136"/>
            <a:ext cx="732117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5" name="Oval 84"/>
          <p:cNvSpPr/>
          <p:nvPr/>
        </p:nvSpPr>
        <p:spPr>
          <a:xfrm>
            <a:off x="3330540" y="1589489"/>
            <a:ext cx="224118" cy="17929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6" name="Straight Connector 85"/>
          <p:cNvCxnSpPr/>
          <p:nvPr/>
        </p:nvCxnSpPr>
        <p:spPr>
          <a:xfrm>
            <a:off x="3554658" y="1679503"/>
            <a:ext cx="732117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7" name="Oval 86"/>
          <p:cNvSpPr/>
          <p:nvPr/>
        </p:nvSpPr>
        <p:spPr>
          <a:xfrm>
            <a:off x="4286775" y="1589856"/>
            <a:ext cx="224118" cy="17929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8" name="Straight Connector 87"/>
          <p:cNvCxnSpPr/>
          <p:nvPr/>
        </p:nvCxnSpPr>
        <p:spPr>
          <a:xfrm>
            <a:off x="4510893" y="1679136"/>
            <a:ext cx="732117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9" name="Oval 88"/>
          <p:cNvSpPr/>
          <p:nvPr/>
        </p:nvSpPr>
        <p:spPr>
          <a:xfrm>
            <a:off x="5243010" y="1589489"/>
            <a:ext cx="224118" cy="17929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0" name="Straight Connector 89"/>
          <p:cNvCxnSpPr/>
          <p:nvPr/>
        </p:nvCxnSpPr>
        <p:spPr>
          <a:xfrm>
            <a:off x="5467128" y="1679503"/>
            <a:ext cx="732117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1" name="Oval 90"/>
          <p:cNvSpPr/>
          <p:nvPr/>
        </p:nvSpPr>
        <p:spPr>
          <a:xfrm>
            <a:off x="6199245" y="1589856"/>
            <a:ext cx="224118" cy="17929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2" name="Straight Connector 91"/>
          <p:cNvCxnSpPr/>
          <p:nvPr/>
        </p:nvCxnSpPr>
        <p:spPr>
          <a:xfrm>
            <a:off x="6423466" y="1679136"/>
            <a:ext cx="732117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3" name="Oval 92"/>
          <p:cNvSpPr/>
          <p:nvPr/>
        </p:nvSpPr>
        <p:spPr>
          <a:xfrm>
            <a:off x="7155583" y="1589489"/>
            <a:ext cx="224118" cy="17929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TextBox 95"/>
          <p:cNvSpPr txBox="1"/>
          <p:nvPr/>
        </p:nvSpPr>
        <p:spPr>
          <a:xfrm>
            <a:off x="1135529" y="1216421"/>
            <a:ext cx="8787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Katalog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1943963" y="1221752"/>
            <a:ext cx="10951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Detail info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2990243" y="1216421"/>
            <a:ext cx="10166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Prosedur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4101314" y="1216421"/>
            <a:ext cx="6511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Akun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4785686" y="1221752"/>
            <a:ext cx="12202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Pengiriman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5944406" y="1215327"/>
            <a:ext cx="8114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Sistem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6822868" y="1215327"/>
            <a:ext cx="9625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Tracking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 descr="1stat.t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1314" y="1978122"/>
            <a:ext cx="4562908" cy="3048000"/>
          </a:xfrm>
          <a:prstGeom prst="rect">
            <a:avLst/>
          </a:prstGeom>
        </p:spPr>
      </p:pic>
      <p:sp>
        <p:nvSpPr>
          <p:cNvPr id="28" name="Rectangle 27"/>
          <p:cNvSpPr/>
          <p:nvPr/>
        </p:nvSpPr>
        <p:spPr>
          <a:xfrm>
            <a:off x="410534" y="2831971"/>
            <a:ext cx="3519590" cy="84044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sz="2400" b="1" spc="-150" dirty="0" smtClean="0">
                <a:latin typeface="Arial"/>
                <a:cs typeface="Arial"/>
              </a:rPr>
              <a:t>Tracking status </a:t>
            </a:r>
            <a:r>
              <a:rPr lang="en-US" sz="2400" b="1" spc="-150" dirty="0" err="1" smtClean="0">
                <a:latin typeface="Arial"/>
                <a:cs typeface="Arial"/>
              </a:rPr>
              <a:t>pemesanan</a:t>
            </a:r>
            <a:r>
              <a:rPr lang="en-US" sz="2400" b="1" spc="-150" dirty="0" smtClean="0">
                <a:latin typeface="Arial"/>
                <a:cs typeface="Arial"/>
              </a:rPr>
              <a:t> </a:t>
            </a:r>
            <a:r>
              <a:rPr lang="en-US" sz="2400" b="1" spc="-150" dirty="0" err="1" smtClean="0">
                <a:latin typeface="Arial"/>
                <a:cs typeface="Arial"/>
              </a:rPr>
              <a:t>sepatu</a:t>
            </a:r>
            <a:endParaRPr lang="en-US" sz="2400" b="1" spc="-15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94545826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8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" dur="25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13D37"/>
                                      </p:to>
                                    </p:animClr>
                                    <p:set>
                                      <p:cBhvr>
                                        <p:cTn id="20" dur="25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" dur="25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2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3035138" cy="84044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70000"/>
              </a:lnSpc>
            </a:pPr>
            <a:r>
              <a:rPr lang="en-US" sz="6000" b="1" spc="-15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Analisa</a:t>
            </a:r>
            <a:endParaRPr lang="en-US" sz="6000" b="1" spc="-1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702315"/>
            <a:ext cx="2823882" cy="27625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60000"/>
              </a:lnSpc>
            </a:pP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Analisa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Kebutuhan</a:t>
            </a:r>
            <a:r>
              <a:rPr lang="en-US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Administrasi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" y="5407224"/>
            <a:ext cx="9143999" cy="30777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600" spc="-15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Kelompok</a:t>
            </a:r>
            <a:r>
              <a:rPr lang="en-US" sz="1600" spc="-150" dirty="0" smtClean="0">
                <a:latin typeface="Arial" panose="020B0604020202020204" pitchFamily="34" charset="0"/>
                <a:cs typeface="Arial" panose="020B0604020202020204" pitchFamily="34" charset="0"/>
              </a:rPr>
              <a:t> 1   |   </a:t>
            </a:r>
            <a:r>
              <a:rPr lang="en-US" sz="1600" spc="-15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Perancangan</a:t>
            </a:r>
            <a:r>
              <a:rPr lang="en-US" sz="1600" spc="-150" dirty="0" smtClean="0">
                <a:latin typeface="Arial" panose="020B0604020202020204" pitchFamily="34" charset="0"/>
                <a:cs typeface="Arial" panose="020B0604020202020204" pitchFamily="34" charset="0"/>
              </a:rPr>
              <a:t> Web   |   BSI</a:t>
            </a:r>
          </a:p>
        </p:txBody>
      </p:sp>
      <p:sp>
        <p:nvSpPr>
          <p:cNvPr id="2" name="Oval 1"/>
          <p:cNvSpPr/>
          <p:nvPr/>
        </p:nvSpPr>
        <p:spPr>
          <a:xfrm>
            <a:off x="2399718" y="1608664"/>
            <a:ext cx="578556" cy="564445"/>
          </a:xfrm>
          <a:prstGeom prst="ellipse">
            <a:avLst/>
          </a:prstGeom>
          <a:solidFill>
            <a:srgbClr val="E13D37"/>
          </a:solidFill>
          <a:ln>
            <a:noFill/>
          </a:ln>
          <a:effectLst>
            <a:outerShdw blurRad="69850" dist="254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Pentagon 2"/>
          <p:cNvSpPr/>
          <p:nvPr/>
        </p:nvSpPr>
        <p:spPr>
          <a:xfrm>
            <a:off x="776111" y="1608663"/>
            <a:ext cx="1623607" cy="564445"/>
          </a:xfrm>
          <a:prstGeom prst="homePlate">
            <a:avLst/>
          </a:prstGeom>
          <a:solidFill>
            <a:srgbClr val="E13D37">
              <a:alpha val="66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Dasboard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Oval 26"/>
          <p:cNvSpPr/>
          <p:nvPr/>
        </p:nvSpPr>
        <p:spPr>
          <a:xfrm>
            <a:off x="2399718" y="2452509"/>
            <a:ext cx="578556" cy="564445"/>
          </a:xfrm>
          <a:prstGeom prst="ellipse">
            <a:avLst/>
          </a:prstGeom>
          <a:solidFill>
            <a:srgbClr val="527A1D"/>
          </a:solidFill>
          <a:ln>
            <a:noFill/>
          </a:ln>
          <a:effectLst>
            <a:outerShdw blurRad="69850" dist="254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28" name="Pentagon 27"/>
          <p:cNvSpPr/>
          <p:nvPr/>
        </p:nvSpPr>
        <p:spPr>
          <a:xfrm>
            <a:off x="776111" y="2452508"/>
            <a:ext cx="1623607" cy="564445"/>
          </a:xfrm>
          <a:prstGeom prst="homePlate">
            <a:avLst/>
          </a:prstGeom>
          <a:solidFill>
            <a:srgbClr val="527A1D">
              <a:alpha val="66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Manajemen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d-ID" dirty="0" err="1"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atalog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Oval 28"/>
          <p:cNvSpPr/>
          <p:nvPr/>
        </p:nvSpPr>
        <p:spPr>
          <a:xfrm>
            <a:off x="2399718" y="3256841"/>
            <a:ext cx="578556" cy="564445"/>
          </a:xfrm>
          <a:prstGeom prst="ellipse">
            <a:avLst/>
          </a:prstGeom>
          <a:solidFill>
            <a:srgbClr val="1D2939"/>
          </a:solidFill>
          <a:ln>
            <a:noFill/>
          </a:ln>
          <a:effectLst>
            <a:outerShdw blurRad="69850" dist="254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30" name="Pentagon 29"/>
          <p:cNvSpPr/>
          <p:nvPr/>
        </p:nvSpPr>
        <p:spPr>
          <a:xfrm>
            <a:off x="776111" y="3256840"/>
            <a:ext cx="1623607" cy="564445"/>
          </a:xfrm>
          <a:prstGeom prst="homePlate">
            <a:avLst/>
          </a:prstGeom>
          <a:solidFill>
            <a:srgbClr val="1D2939">
              <a:alpha val="66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Menejemen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harga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Oval 30"/>
          <p:cNvSpPr/>
          <p:nvPr/>
        </p:nvSpPr>
        <p:spPr>
          <a:xfrm>
            <a:off x="2399718" y="4075286"/>
            <a:ext cx="578556" cy="564445"/>
          </a:xfrm>
          <a:prstGeom prst="ellipse">
            <a:avLst/>
          </a:prstGeom>
          <a:solidFill>
            <a:srgbClr val="307ED7"/>
          </a:solidFill>
          <a:ln>
            <a:noFill/>
          </a:ln>
          <a:effectLst>
            <a:outerShdw blurRad="69850" dist="254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</p:txBody>
      </p:sp>
      <p:sp>
        <p:nvSpPr>
          <p:cNvPr id="32" name="Pentagon 31"/>
          <p:cNvSpPr/>
          <p:nvPr/>
        </p:nvSpPr>
        <p:spPr>
          <a:xfrm>
            <a:off x="776111" y="4075285"/>
            <a:ext cx="1623607" cy="564445"/>
          </a:xfrm>
          <a:prstGeom prst="homePlate">
            <a:avLst/>
          </a:prstGeom>
          <a:solidFill>
            <a:srgbClr val="307ED7">
              <a:alpha val="66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Menejemen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stok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Oval 40"/>
          <p:cNvSpPr/>
          <p:nvPr/>
        </p:nvSpPr>
        <p:spPr>
          <a:xfrm>
            <a:off x="5026045" y="1636884"/>
            <a:ext cx="578556" cy="564445"/>
          </a:xfrm>
          <a:prstGeom prst="ellipse">
            <a:avLst/>
          </a:prstGeom>
          <a:solidFill>
            <a:srgbClr val="732051"/>
          </a:solidFill>
          <a:ln>
            <a:noFill/>
          </a:ln>
          <a:effectLst>
            <a:outerShdw blurRad="69850" dist="254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</a:p>
        </p:txBody>
      </p:sp>
      <p:sp>
        <p:nvSpPr>
          <p:cNvPr id="42" name="Pentagon 41"/>
          <p:cNvSpPr/>
          <p:nvPr/>
        </p:nvSpPr>
        <p:spPr>
          <a:xfrm>
            <a:off x="3402438" y="1636883"/>
            <a:ext cx="1623607" cy="564445"/>
          </a:xfrm>
          <a:prstGeom prst="homePlate">
            <a:avLst/>
          </a:prstGeom>
          <a:solidFill>
            <a:srgbClr val="732051">
              <a:alpha val="66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Menejemen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galeri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Oval 42"/>
          <p:cNvSpPr/>
          <p:nvPr/>
        </p:nvSpPr>
        <p:spPr>
          <a:xfrm>
            <a:off x="5026045" y="2480729"/>
            <a:ext cx="578556" cy="564445"/>
          </a:xfrm>
          <a:prstGeom prst="ellipse">
            <a:avLst/>
          </a:prstGeom>
          <a:solidFill>
            <a:srgbClr val="B71D46"/>
          </a:solidFill>
          <a:ln>
            <a:noFill/>
          </a:ln>
          <a:effectLst>
            <a:outerShdw blurRad="69850" dist="254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</a:p>
        </p:txBody>
      </p:sp>
      <p:sp>
        <p:nvSpPr>
          <p:cNvPr id="44" name="Pentagon 43"/>
          <p:cNvSpPr/>
          <p:nvPr/>
        </p:nvSpPr>
        <p:spPr>
          <a:xfrm>
            <a:off x="3402438" y="2480728"/>
            <a:ext cx="1623607" cy="564445"/>
          </a:xfrm>
          <a:prstGeom prst="homePlate">
            <a:avLst/>
          </a:prstGeom>
          <a:solidFill>
            <a:srgbClr val="B71D46">
              <a:alpha val="66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Manajemen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pelanggan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Oval 44"/>
          <p:cNvSpPr/>
          <p:nvPr/>
        </p:nvSpPr>
        <p:spPr>
          <a:xfrm>
            <a:off x="5026045" y="3285061"/>
            <a:ext cx="578556" cy="564445"/>
          </a:xfrm>
          <a:prstGeom prst="ellipse">
            <a:avLst/>
          </a:prstGeom>
          <a:solidFill>
            <a:srgbClr val="E2613C"/>
          </a:solidFill>
          <a:ln>
            <a:noFill/>
          </a:ln>
          <a:effectLst>
            <a:outerShdw blurRad="69850" dist="254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</a:p>
        </p:txBody>
      </p:sp>
      <p:sp>
        <p:nvSpPr>
          <p:cNvPr id="46" name="Pentagon 45"/>
          <p:cNvSpPr/>
          <p:nvPr/>
        </p:nvSpPr>
        <p:spPr>
          <a:xfrm>
            <a:off x="3402438" y="3285060"/>
            <a:ext cx="1623607" cy="564445"/>
          </a:xfrm>
          <a:prstGeom prst="homePlate">
            <a:avLst/>
          </a:prstGeom>
          <a:solidFill>
            <a:srgbClr val="E2613C">
              <a:alpha val="66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Menejemen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penjual</a:t>
            </a:r>
            <a:r>
              <a:rPr lang="id-ID" dirty="0" smtClean="0">
                <a:latin typeface="Arial" panose="020B0604020202020204" pitchFamily="34" charset="0"/>
                <a:cs typeface="Arial" panose="020B0604020202020204" pitchFamily="34" charset="0"/>
              </a:rPr>
              <a:t>an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Oval 46"/>
          <p:cNvSpPr/>
          <p:nvPr/>
        </p:nvSpPr>
        <p:spPr>
          <a:xfrm>
            <a:off x="5026045" y="4103506"/>
            <a:ext cx="578556" cy="564445"/>
          </a:xfrm>
          <a:prstGeom prst="ellipse">
            <a:avLst/>
          </a:prstGeom>
          <a:solidFill>
            <a:srgbClr val="DA141F"/>
          </a:solidFill>
          <a:ln>
            <a:noFill/>
          </a:ln>
          <a:effectLst>
            <a:outerShdw blurRad="69850" dist="254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</a:p>
        </p:txBody>
      </p:sp>
      <p:sp>
        <p:nvSpPr>
          <p:cNvPr id="48" name="Pentagon 47"/>
          <p:cNvSpPr/>
          <p:nvPr/>
        </p:nvSpPr>
        <p:spPr>
          <a:xfrm>
            <a:off x="3402438" y="4103505"/>
            <a:ext cx="1623607" cy="564445"/>
          </a:xfrm>
          <a:prstGeom prst="homePlate">
            <a:avLst/>
          </a:prstGeom>
          <a:solidFill>
            <a:srgbClr val="DA141F">
              <a:alpha val="66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Menejemen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voucher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Oval 48"/>
          <p:cNvSpPr/>
          <p:nvPr/>
        </p:nvSpPr>
        <p:spPr>
          <a:xfrm>
            <a:off x="7745007" y="1608665"/>
            <a:ext cx="578556" cy="564445"/>
          </a:xfrm>
          <a:prstGeom prst="ellipse">
            <a:avLst/>
          </a:prstGeom>
          <a:solidFill>
            <a:srgbClr val="C2131C"/>
          </a:solidFill>
          <a:ln>
            <a:noFill/>
          </a:ln>
          <a:effectLst>
            <a:outerShdw blurRad="69850" dist="254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9</a:t>
            </a:r>
          </a:p>
        </p:txBody>
      </p:sp>
      <p:sp>
        <p:nvSpPr>
          <p:cNvPr id="50" name="Pentagon 49"/>
          <p:cNvSpPr/>
          <p:nvPr/>
        </p:nvSpPr>
        <p:spPr>
          <a:xfrm>
            <a:off x="6121400" y="1608664"/>
            <a:ext cx="1623607" cy="564445"/>
          </a:xfrm>
          <a:prstGeom prst="homePlate">
            <a:avLst/>
          </a:prstGeom>
          <a:solidFill>
            <a:srgbClr val="C2131C">
              <a:alpha val="66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Menejemen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pengiriman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Oval 50"/>
          <p:cNvSpPr/>
          <p:nvPr/>
        </p:nvSpPr>
        <p:spPr>
          <a:xfrm>
            <a:off x="7745007" y="2452510"/>
            <a:ext cx="578556" cy="564445"/>
          </a:xfrm>
          <a:prstGeom prst="ellipse">
            <a:avLst/>
          </a:prstGeom>
          <a:solidFill>
            <a:srgbClr val="953735"/>
          </a:solidFill>
          <a:ln>
            <a:noFill/>
          </a:ln>
          <a:effectLst>
            <a:outerShdw blurRad="69850" dist="254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Pentagon 51"/>
          <p:cNvSpPr/>
          <p:nvPr/>
        </p:nvSpPr>
        <p:spPr>
          <a:xfrm>
            <a:off x="6121400" y="2452509"/>
            <a:ext cx="1623607" cy="564445"/>
          </a:xfrm>
          <a:prstGeom prst="homePlate">
            <a:avLst/>
          </a:prstGeom>
          <a:solidFill>
            <a:schemeClr val="accent2">
              <a:lumMod val="75000"/>
              <a:alpha val="66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Sistem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d-ID" dirty="0" err="1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elaporan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Oval 52"/>
          <p:cNvSpPr/>
          <p:nvPr/>
        </p:nvSpPr>
        <p:spPr>
          <a:xfrm>
            <a:off x="7745007" y="3256842"/>
            <a:ext cx="578556" cy="564445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>
            <a:outerShdw blurRad="69850" dist="254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11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Pentagon 53"/>
          <p:cNvSpPr/>
          <p:nvPr/>
        </p:nvSpPr>
        <p:spPr>
          <a:xfrm>
            <a:off x="6121400" y="3256841"/>
            <a:ext cx="1623607" cy="564445"/>
          </a:xfrm>
          <a:prstGeom prst="homePlate">
            <a:avLst/>
          </a:prstGeom>
          <a:solidFill>
            <a:srgbClr val="604A7B">
              <a:alpha val="66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Pengaturan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website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" name="Oval 54"/>
          <p:cNvSpPr/>
          <p:nvPr/>
        </p:nvSpPr>
        <p:spPr>
          <a:xfrm>
            <a:off x="7745007" y="4075287"/>
            <a:ext cx="578556" cy="564445"/>
          </a:xfrm>
          <a:prstGeom prst="ellipse">
            <a:avLst/>
          </a:prstGeom>
          <a:solidFill>
            <a:srgbClr val="948A54"/>
          </a:solidFill>
          <a:ln>
            <a:noFill/>
          </a:ln>
          <a:effectLst>
            <a:outerShdw blurRad="69850" dist="254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12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6" name="Pentagon 55"/>
          <p:cNvSpPr/>
          <p:nvPr/>
        </p:nvSpPr>
        <p:spPr>
          <a:xfrm>
            <a:off x="6121400" y="4075286"/>
            <a:ext cx="1623607" cy="564445"/>
          </a:xfrm>
          <a:prstGeom prst="homePlate">
            <a:avLst/>
          </a:prstGeom>
          <a:solidFill>
            <a:schemeClr val="bg2">
              <a:lumMod val="50000"/>
              <a:alpha val="66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Menejemen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hak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akses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8101783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7E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56746" y="1140958"/>
            <a:ext cx="844855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900" spc="300" dirty="0" smtClean="0">
                <a:solidFill>
                  <a:srgbClr val="FFFFFF"/>
                </a:solidFill>
                <a:latin typeface="Arial Black"/>
                <a:cs typeface="Arial Black"/>
              </a:rPr>
              <a:t>“</a:t>
            </a:r>
            <a:endParaRPr lang="en-US" sz="8000" spc="300" dirty="0">
              <a:solidFill>
                <a:srgbClr val="FFFFFF"/>
              </a:solidFill>
              <a:latin typeface="Arial Black"/>
              <a:cs typeface="Arial Black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017403" y="2374405"/>
            <a:ext cx="4451725" cy="50030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sz="2800" b="1" dirty="0" err="1" smtClean="0">
                <a:solidFill>
                  <a:srgbClr val="307ED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Perancangan</a:t>
            </a:r>
            <a:r>
              <a:rPr lang="en-US" sz="2800" b="1" dirty="0" smtClean="0">
                <a:solidFill>
                  <a:srgbClr val="307ED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 smtClean="0">
                <a:solidFill>
                  <a:srgbClr val="307ED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Antar</a:t>
            </a:r>
            <a:r>
              <a:rPr lang="en-US" sz="2800" b="1" dirty="0" smtClean="0">
                <a:solidFill>
                  <a:srgbClr val="307ED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 smtClean="0">
                <a:solidFill>
                  <a:srgbClr val="307ED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Muka</a:t>
            </a:r>
            <a:endParaRPr lang="en-US" sz="2800" b="1" dirty="0">
              <a:solidFill>
                <a:srgbClr val="307ED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Chevron 8"/>
          <p:cNvSpPr/>
          <p:nvPr/>
        </p:nvSpPr>
        <p:spPr>
          <a:xfrm>
            <a:off x="8297333" y="4924778"/>
            <a:ext cx="620889" cy="522111"/>
          </a:xfrm>
          <a:prstGeom prst="chevron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823168" y="2992433"/>
            <a:ext cx="3450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chemeClr val="bg1"/>
                </a:solidFill>
                <a:latin typeface="Arial"/>
                <a:cs typeface="Arial"/>
              </a:rPr>
              <a:t>Website </a:t>
            </a:r>
            <a:r>
              <a:rPr lang="en-US" i="1" dirty="0" err="1" smtClean="0">
                <a:solidFill>
                  <a:schemeClr val="bg1"/>
                </a:solidFill>
                <a:latin typeface="Arial"/>
                <a:cs typeface="Arial"/>
              </a:rPr>
              <a:t>Pengunjung</a:t>
            </a:r>
            <a:r>
              <a:rPr lang="en-US" i="1" dirty="0" smtClean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i="1" dirty="0" smtClean="0">
                <a:solidFill>
                  <a:schemeClr val="bg1"/>
                </a:solidFill>
                <a:latin typeface="Arial"/>
                <a:cs typeface="Arial"/>
              </a:rPr>
              <a:t>(</a:t>
            </a:r>
            <a:r>
              <a:rPr lang="id-ID" i="1" dirty="0" smtClean="0">
                <a:solidFill>
                  <a:schemeClr val="bg1"/>
                </a:solidFill>
                <a:latin typeface="Arial"/>
                <a:cs typeface="Arial"/>
              </a:rPr>
              <a:t>Frontend</a:t>
            </a:r>
            <a:r>
              <a:rPr lang="en-US" i="1" dirty="0" smtClean="0">
                <a:solidFill>
                  <a:schemeClr val="bg1"/>
                </a:solidFill>
                <a:latin typeface="Arial"/>
                <a:cs typeface="Arial"/>
              </a:rPr>
              <a:t>)</a:t>
            </a:r>
            <a:endParaRPr lang="en-US" i="1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38207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8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3035138" cy="84044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70000"/>
              </a:lnSpc>
            </a:pPr>
            <a:r>
              <a:rPr lang="en-US" sz="4800" b="1" spc="-150" dirty="0" err="1" smtClean="0">
                <a:latin typeface="Arial"/>
                <a:cs typeface="Arial"/>
              </a:rPr>
              <a:t>R</a:t>
            </a:r>
            <a:r>
              <a:rPr lang="en-US" sz="4000" b="1" spc="-150" dirty="0" err="1" smtClean="0">
                <a:latin typeface="Arial"/>
                <a:cs typeface="Arial"/>
              </a:rPr>
              <a:t>ancangan</a:t>
            </a:r>
            <a:endParaRPr lang="en-US" sz="4000" b="1" spc="-150" dirty="0">
              <a:latin typeface="Arial"/>
              <a:cs typeface="Arial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702315"/>
            <a:ext cx="2823882" cy="27625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60000"/>
              </a:lnSpc>
            </a:pPr>
            <a:r>
              <a:rPr lang="en-US" sz="1400" dirty="0" smtClean="0">
                <a:latin typeface="Roboto Light"/>
                <a:cs typeface="Roboto Light"/>
              </a:rPr>
              <a:t>Website </a:t>
            </a:r>
            <a:r>
              <a:rPr lang="en-US" sz="1400" dirty="0" err="1" smtClean="0">
                <a:latin typeface="Roboto Light"/>
                <a:cs typeface="Roboto Light"/>
              </a:rPr>
              <a:t>Pengunjung</a:t>
            </a:r>
            <a:r>
              <a:rPr lang="en-US" sz="1400" dirty="0" smtClean="0">
                <a:latin typeface="Roboto Light"/>
                <a:cs typeface="Roboto Light"/>
              </a:rPr>
              <a:t> (Front-end)</a:t>
            </a:r>
            <a:endParaRPr lang="en-US" sz="1400" dirty="0">
              <a:latin typeface="Roboto Light"/>
              <a:cs typeface="Roboto Light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" y="5407224"/>
            <a:ext cx="9143999" cy="30777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600" spc="-150" dirty="0" err="1" smtClean="0">
                <a:latin typeface="Roboto Light"/>
                <a:cs typeface="Roboto Light"/>
              </a:rPr>
              <a:t>Kelompok</a:t>
            </a:r>
            <a:r>
              <a:rPr lang="en-US" sz="1600" spc="-150" dirty="0" smtClean="0">
                <a:latin typeface="Roboto Light"/>
                <a:cs typeface="Roboto Light"/>
              </a:rPr>
              <a:t> 1   |   </a:t>
            </a:r>
            <a:r>
              <a:rPr lang="en-US" sz="1600" spc="-150" dirty="0" err="1" smtClean="0">
                <a:latin typeface="Roboto Light"/>
                <a:cs typeface="Roboto Light"/>
              </a:rPr>
              <a:t>Perancangan</a:t>
            </a:r>
            <a:r>
              <a:rPr lang="en-US" sz="1600" spc="-150" dirty="0" smtClean="0">
                <a:latin typeface="Roboto Light"/>
                <a:cs typeface="Roboto Light"/>
              </a:rPr>
              <a:t> Web   |   BSI</a:t>
            </a:r>
          </a:p>
        </p:txBody>
      </p:sp>
      <p:sp>
        <p:nvSpPr>
          <p:cNvPr id="25" name="Rectangle 24"/>
          <p:cNvSpPr/>
          <p:nvPr/>
        </p:nvSpPr>
        <p:spPr>
          <a:xfrm>
            <a:off x="2940446" y="0"/>
            <a:ext cx="2906715" cy="418643"/>
          </a:xfrm>
          <a:prstGeom prst="rect">
            <a:avLst/>
          </a:prstGeom>
          <a:solidFill>
            <a:schemeClr val="tx1">
              <a:lumMod val="85000"/>
              <a:lumOff val="15000"/>
              <a:alpha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60000"/>
              </a:lnSpc>
            </a:pPr>
            <a:r>
              <a:rPr lang="en-US" sz="2400" b="1" spc="-150" dirty="0" err="1" smtClean="0">
                <a:latin typeface="Arial"/>
                <a:cs typeface="Arial"/>
              </a:rPr>
              <a:t>Tamplate</a:t>
            </a:r>
            <a:r>
              <a:rPr lang="en-US" sz="2400" b="1" spc="-150" dirty="0" smtClean="0">
                <a:latin typeface="Arial"/>
                <a:cs typeface="Arial"/>
              </a:rPr>
              <a:t> Front-end</a:t>
            </a:r>
            <a:endParaRPr lang="en-US" b="1" spc="-150" dirty="0">
              <a:latin typeface="Arial"/>
              <a:cs typeface="Arial"/>
            </a:endParaRPr>
          </a:p>
        </p:txBody>
      </p:sp>
      <p:cxnSp>
        <p:nvCxnSpPr>
          <p:cNvPr id="3" name="Straight Arrow Connector 2"/>
          <p:cNvCxnSpPr>
            <a:stCxn id="33" idx="1"/>
          </p:cNvCxnSpPr>
          <p:nvPr/>
        </p:nvCxnSpPr>
        <p:spPr>
          <a:xfrm flipH="1" flipV="1">
            <a:off x="4219575" y="1447800"/>
            <a:ext cx="1836762" cy="452185"/>
          </a:xfrm>
          <a:prstGeom prst="straightConnector1">
            <a:avLst/>
          </a:prstGeom>
          <a:ln>
            <a:solidFill>
              <a:srgbClr val="C2131C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6056337" y="1690663"/>
            <a:ext cx="2008653" cy="41864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sz="2400" b="1" spc="-150" dirty="0" smtClean="0">
                <a:latin typeface="Arial"/>
                <a:cs typeface="Arial"/>
              </a:rPr>
              <a:t>Top Bar</a:t>
            </a:r>
            <a:endParaRPr lang="en-US" b="1" spc="-150" dirty="0">
              <a:latin typeface="Arial"/>
              <a:cs typeface="Arial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501"/>
          <a:stretch/>
        </p:blipFill>
        <p:spPr>
          <a:xfrm>
            <a:off x="614676" y="1144439"/>
            <a:ext cx="3604899" cy="4043542"/>
          </a:xfrm>
          <a:prstGeom prst="rect">
            <a:avLst/>
          </a:prstGeom>
        </p:spPr>
      </p:pic>
      <p:cxnSp>
        <p:nvCxnSpPr>
          <p:cNvPr id="48" name="Straight Arrow Connector 47"/>
          <p:cNvCxnSpPr>
            <a:stCxn id="49" idx="1"/>
          </p:cNvCxnSpPr>
          <p:nvPr/>
        </p:nvCxnSpPr>
        <p:spPr>
          <a:xfrm flipH="1" flipV="1">
            <a:off x="4219575" y="2009775"/>
            <a:ext cx="1836762" cy="423762"/>
          </a:xfrm>
          <a:prstGeom prst="straightConnector1">
            <a:avLst/>
          </a:prstGeom>
          <a:ln>
            <a:solidFill>
              <a:srgbClr val="C2131C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Rectangle 48"/>
          <p:cNvSpPr/>
          <p:nvPr/>
        </p:nvSpPr>
        <p:spPr>
          <a:xfrm>
            <a:off x="6056337" y="2224215"/>
            <a:ext cx="2008653" cy="41864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sz="2400" b="1" spc="-150" dirty="0" smtClean="0">
                <a:latin typeface="Arial"/>
                <a:cs typeface="Arial"/>
              </a:rPr>
              <a:t>Header</a:t>
            </a:r>
            <a:endParaRPr lang="en-US" b="1" spc="-150" dirty="0">
              <a:latin typeface="Arial"/>
              <a:cs typeface="Arial"/>
            </a:endParaRPr>
          </a:p>
        </p:txBody>
      </p:sp>
      <p:cxnSp>
        <p:nvCxnSpPr>
          <p:cNvPr id="50" name="Straight Arrow Connector 49"/>
          <p:cNvCxnSpPr>
            <a:stCxn id="51" idx="1"/>
            <a:endCxn id="15" idx="3"/>
          </p:cNvCxnSpPr>
          <p:nvPr/>
        </p:nvCxnSpPr>
        <p:spPr>
          <a:xfrm flipH="1">
            <a:off x="4219575" y="2976114"/>
            <a:ext cx="1836762" cy="190096"/>
          </a:xfrm>
          <a:prstGeom prst="straightConnector1">
            <a:avLst/>
          </a:prstGeom>
          <a:ln>
            <a:solidFill>
              <a:srgbClr val="C2131C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>
            <a:off x="6056337" y="2766792"/>
            <a:ext cx="2008653" cy="41864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sz="2400" b="1" spc="-150" dirty="0" smtClean="0">
                <a:latin typeface="Arial"/>
                <a:cs typeface="Arial"/>
              </a:rPr>
              <a:t>Body</a:t>
            </a:r>
            <a:endParaRPr lang="en-US" b="1" spc="-150" dirty="0">
              <a:latin typeface="Arial"/>
              <a:cs typeface="Arial"/>
            </a:endParaRPr>
          </a:p>
        </p:txBody>
      </p:sp>
      <p:cxnSp>
        <p:nvCxnSpPr>
          <p:cNvPr id="53" name="Straight Arrow Connector 52"/>
          <p:cNvCxnSpPr>
            <a:stCxn id="54" idx="1"/>
          </p:cNvCxnSpPr>
          <p:nvPr/>
        </p:nvCxnSpPr>
        <p:spPr>
          <a:xfrm flipH="1">
            <a:off x="4219575" y="3526445"/>
            <a:ext cx="1836762" cy="645505"/>
          </a:xfrm>
          <a:prstGeom prst="straightConnector1">
            <a:avLst/>
          </a:prstGeom>
          <a:ln>
            <a:solidFill>
              <a:srgbClr val="C2131C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Rectangle 53"/>
          <p:cNvSpPr/>
          <p:nvPr/>
        </p:nvSpPr>
        <p:spPr>
          <a:xfrm>
            <a:off x="6056337" y="3317123"/>
            <a:ext cx="2008653" cy="41864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sz="2400" b="1" spc="-150" dirty="0" smtClean="0">
                <a:latin typeface="Arial"/>
                <a:cs typeface="Arial"/>
              </a:rPr>
              <a:t>Bot Bar</a:t>
            </a:r>
            <a:endParaRPr lang="en-US" b="1" spc="-150" dirty="0">
              <a:latin typeface="Arial"/>
              <a:cs typeface="Arial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5266216" y="4858870"/>
            <a:ext cx="3927770" cy="418643"/>
          </a:xfrm>
          <a:prstGeom prst="rect">
            <a:avLst/>
          </a:prstGeom>
          <a:solidFill>
            <a:schemeClr val="tx1">
              <a:lumMod val="85000"/>
              <a:lumOff val="15000"/>
              <a:alpha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60000"/>
              </a:lnSpc>
            </a:pPr>
            <a:r>
              <a:rPr lang="en-US" sz="1600" spc="-150" dirty="0" err="1" smtClean="0">
                <a:latin typeface="Arial"/>
                <a:cs typeface="Arial"/>
              </a:rPr>
              <a:t>Gambar</a:t>
            </a:r>
            <a:r>
              <a:rPr lang="en-US" sz="1600" spc="-150" dirty="0" smtClean="0">
                <a:latin typeface="Arial"/>
                <a:cs typeface="Arial"/>
              </a:rPr>
              <a:t> </a:t>
            </a:r>
            <a:r>
              <a:rPr lang="en-US" sz="1600" spc="-150" dirty="0" err="1" smtClean="0">
                <a:latin typeface="Arial"/>
                <a:cs typeface="Arial"/>
              </a:rPr>
              <a:t>rancangan</a:t>
            </a:r>
            <a:r>
              <a:rPr lang="en-US" sz="1600" spc="-150" dirty="0" smtClean="0">
                <a:latin typeface="Arial"/>
                <a:cs typeface="Arial"/>
              </a:rPr>
              <a:t> template </a:t>
            </a:r>
            <a:r>
              <a:rPr lang="en-US" sz="1600" spc="-150" dirty="0" err="1" smtClean="0">
                <a:latin typeface="Arial"/>
                <a:cs typeface="Arial"/>
              </a:rPr>
              <a:t>pengunjung</a:t>
            </a:r>
            <a:r>
              <a:rPr lang="en-US" sz="1600" spc="-150" dirty="0" smtClean="0">
                <a:latin typeface="Arial"/>
                <a:cs typeface="Arial"/>
              </a:rPr>
              <a:t> </a:t>
            </a:r>
            <a:r>
              <a:rPr lang="en-US" sz="1600" spc="-150" dirty="0" err="1" smtClean="0">
                <a:latin typeface="Arial"/>
                <a:cs typeface="Arial"/>
              </a:rPr>
              <a:t>umum</a:t>
            </a:r>
            <a:endParaRPr lang="en-US" sz="1600" spc="-150" dirty="0">
              <a:latin typeface="Arial"/>
              <a:cs typeface="Arial"/>
            </a:endParaRPr>
          </a:p>
        </p:txBody>
      </p:sp>
      <p:cxnSp>
        <p:nvCxnSpPr>
          <p:cNvPr id="59" name="Straight Arrow Connector 58"/>
          <p:cNvCxnSpPr>
            <a:stCxn id="60" idx="1"/>
          </p:cNvCxnSpPr>
          <p:nvPr/>
        </p:nvCxnSpPr>
        <p:spPr>
          <a:xfrm flipH="1">
            <a:off x="4219575" y="4073384"/>
            <a:ext cx="1836762" cy="546241"/>
          </a:xfrm>
          <a:prstGeom prst="straightConnector1">
            <a:avLst/>
          </a:prstGeom>
          <a:ln>
            <a:solidFill>
              <a:srgbClr val="C2131C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Rectangle 59"/>
          <p:cNvSpPr/>
          <p:nvPr/>
        </p:nvSpPr>
        <p:spPr>
          <a:xfrm>
            <a:off x="6056337" y="3864062"/>
            <a:ext cx="2008653" cy="41864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sz="2400" b="1" spc="-150" dirty="0" smtClean="0">
                <a:latin typeface="Arial"/>
                <a:cs typeface="Arial"/>
              </a:rPr>
              <a:t>Footer</a:t>
            </a:r>
            <a:endParaRPr lang="en-US" b="1" spc="-15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37967887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500"/>
                            </p:stCondLst>
                            <p:childTnLst>
                              <p:par>
                                <p:cTn id="5" presetID="2" presetClass="entr" presetSubtype="8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2" presetClass="entr" presetSubtype="8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2" presetClass="entr" presetSubtype="8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" presetClass="entr" presetSubtype="8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" presetClass="entr" presetSubtype="8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2" presetClass="entr" presetSubtype="8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2" presetClass="entr" presetSubtype="8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2" presetClass="entr" presetSubtype="8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25" grpId="0" animBg="1"/>
      <p:bldP spid="33" grpId="0" animBg="1"/>
      <p:bldP spid="49" grpId="0" animBg="1"/>
      <p:bldP spid="51" grpId="0" animBg="1"/>
      <p:bldP spid="54" grpId="0" animBg="1"/>
      <p:bldP spid="58" grpId="0" animBg="1"/>
      <p:bldP spid="6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3035138" cy="84044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70000"/>
              </a:lnSpc>
            </a:pPr>
            <a:r>
              <a:rPr lang="en-US" sz="4800" b="1" spc="-150" dirty="0" err="1" smtClean="0">
                <a:latin typeface="Arial"/>
                <a:cs typeface="Arial"/>
              </a:rPr>
              <a:t>R</a:t>
            </a:r>
            <a:r>
              <a:rPr lang="en-US" sz="4000" b="1" spc="-150" dirty="0" err="1" smtClean="0">
                <a:latin typeface="Arial"/>
                <a:cs typeface="Arial"/>
              </a:rPr>
              <a:t>ancangan</a:t>
            </a:r>
            <a:endParaRPr lang="en-US" sz="4000" b="1" spc="-150" dirty="0">
              <a:latin typeface="Arial"/>
              <a:cs typeface="Arial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702315"/>
            <a:ext cx="2823882" cy="27625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60000"/>
              </a:lnSpc>
            </a:pPr>
            <a:r>
              <a:rPr lang="en-US" sz="1400" dirty="0" smtClean="0">
                <a:latin typeface="Roboto Light"/>
                <a:cs typeface="Roboto Light"/>
              </a:rPr>
              <a:t>Website </a:t>
            </a:r>
            <a:r>
              <a:rPr lang="en-US" sz="1400" dirty="0" err="1" smtClean="0">
                <a:latin typeface="Roboto Light"/>
                <a:cs typeface="Roboto Light"/>
              </a:rPr>
              <a:t>Pengunjung</a:t>
            </a:r>
            <a:r>
              <a:rPr lang="en-US" sz="1400" dirty="0" smtClean="0">
                <a:latin typeface="Roboto Light"/>
                <a:cs typeface="Roboto Light"/>
              </a:rPr>
              <a:t> (Front-end)</a:t>
            </a:r>
            <a:endParaRPr lang="en-US" sz="1400" dirty="0">
              <a:latin typeface="Roboto Light"/>
              <a:cs typeface="Roboto Light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" y="5407224"/>
            <a:ext cx="9143999" cy="30777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600" spc="-150" dirty="0" err="1" smtClean="0">
                <a:latin typeface="Roboto Light"/>
                <a:cs typeface="Roboto Light"/>
              </a:rPr>
              <a:t>Kelompok</a:t>
            </a:r>
            <a:r>
              <a:rPr lang="en-US" sz="1600" spc="-150" dirty="0" smtClean="0">
                <a:latin typeface="Roboto Light"/>
                <a:cs typeface="Roboto Light"/>
              </a:rPr>
              <a:t> 1   |   </a:t>
            </a:r>
            <a:r>
              <a:rPr lang="en-US" sz="1600" spc="-150" dirty="0" err="1" smtClean="0">
                <a:latin typeface="Roboto Light"/>
                <a:cs typeface="Roboto Light"/>
              </a:rPr>
              <a:t>Perancangan</a:t>
            </a:r>
            <a:r>
              <a:rPr lang="en-US" sz="1600" spc="-150" dirty="0" smtClean="0">
                <a:latin typeface="Roboto Light"/>
                <a:cs typeface="Roboto Light"/>
              </a:rPr>
              <a:t> Web   |   BSI</a:t>
            </a:r>
          </a:p>
        </p:txBody>
      </p:sp>
      <p:sp>
        <p:nvSpPr>
          <p:cNvPr id="25" name="Rectangle 24"/>
          <p:cNvSpPr/>
          <p:nvPr/>
        </p:nvSpPr>
        <p:spPr>
          <a:xfrm>
            <a:off x="2940446" y="0"/>
            <a:ext cx="2906715" cy="418643"/>
          </a:xfrm>
          <a:prstGeom prst="rect">
            <a:avLst/>
          </a:prstGeom>
          <a:solidFill>
            <a:schemeClr val="tx1">
              <a:lumMod val="85000"/>
              <a:lumOff val="15000"/>
              <a:alpha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60000"/>
              </a:lnSpc>
            </a:pPr>
            <a:r>
              <a:rPr lang="en-US" sz="2400" b="1" spc="-150" dirty="0" err="1" smtClean="0">
                <a:latin typeface="Arial"/>
                <a:cs typeface="Arial"/>
              </a:rPr>
              <a:t>Tamplate</a:t>
            </a:r>
            <a:r>
              <a:rPr lang="en-US" sz="2400" b="1" spc="-150" dirty="0" smtClean="0">
                <a:latin typeface="Arial"/>
                <a:cs typeface="Arial"/>
              </a:rPr>
              <a:t> Front-end</a:t>
            </a:r>
            <a:endParaRPr lang="en-US" b="1" spc="-150" dirty="0">
              <a:latin typeface="Arial"/>
              <a:cs typeface="Arial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687"/>
          <a:stretch/>
        </p:blipFill>
        <p:spPr>
          <a:xfrm>
            <a:off x="4067668" y="1001797"/>
            <a:ext cx="3542807" cy="3983478"/>
          </a:xfrm>
          <a:prstGeom prst="rect">
            <a:avLst/>
          </a:prstGeom>
        </p:spPr>
      </p:pic>
      <p:cxnSp>
        <p:nvCxnSpPr>
          <p:cNvPr id="3" name="Straight Arrow Connector 2"/>
          <p:cNvCxnSpPr>
            <a:stCxn id="33" idx="3"/>
          </p:cNvCxnSpPr>
          <p:nvPr/>
        </p:nvCxnSpPr>
        <p:spPr>
          <a:xfrm flipV="1">
            <a:off x="2758186" y="1327150"/>
            <a:ext cx="1451864" cy="616255"/>
          </a:xfrm>
          <a:prstGeom prst="straightConnector1">
            <a:avLst/>
          </a:prstGeom>
          <a:ln>
            <a:solidFill>
              <a:srgbClr val="C2131C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749533" y="1734083"/>
            <a:ext cx="2008653" cy="41864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sz="2400" b="1" spc="-150" dirty="0" smtClean="0">
                <a:latin typeface="Arial"/>
                <a:cs typeface="Arial"/>
              </a:rPr>
              <a:t>Top Bar</a:t>
            </a:r>
            <a:endParaRPr lang="en-US" b="1" spc="-150" dirty="0">
              <a:latin typeface="Arial"/>
              <a:cs typeface="Arial"/>
            </a:endParaRPr>
          </a:p>
        </p:txBody>
      </p:sp>
      <p:cxnSp>
        <p:nvCxnSpPr>
          <p:cNvPr id="48" name="Straight Arrow Connector 47"/>
          <p:cNvCxnSpPr>
            <a:stCxn id="49" idx="3"/>
          </p:cNvCxnSpPr>
          <p:nvPr/>
        </p:nvCxnSpPr>
        <p:spPr>
          <a:xfrm flipV="1">
            <a:off x="2758186" y="1874520"/>
            <a:ext cx="1407414" cy="602437"/>
          </a:xfrm>
          <a:prstGeom prst="straightConnector1">
            <a:avLst/>
          </a:prstGeom>
          <a:ln>
            <a:solidFill>
              <a:srgbClr val="C2131C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Rectangle 48"/>
          <p:cNvSpPr/>
          <p:nvPr/>
        </p:nvSpPr>
        <p:spPr>
          <a:xfrm>
            <a:off x="749533" y="2267635"/>
            <a:ext cx="2008653" cy="41864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sz="2400" b="1" spc="-150" dirty="0" smtClean="0">
                <a:latin typeface="Arial"/>
                <a:cs typeface="Arial"/>
              </a:rPr>
              <a:t>Header</a:t>
            </a:r>
            <a:endParaRPr lang="en-US" b="1" spc="-150" dirty="0">
              <a:latin typeface="Arial"/>
              <a:cs typeface="Arial"/>
            </a:endParaRPr>
          </a:p>
        </p:txBody>
      </p:sp>
      <p:cxnSp>
        <p:nvCxnSpPr>
          <p:cNvPr id="50" name="Straight Arrow Connector 49"/>
          <p:cNvCxnSpPr>
            <a:stCxn id="51" idx="3"/>
          </p:cNvCxnSpPr>
          <p:nvPr/>
        </p:nvCxnSpPr>
        <p:spPr>
          <a:xfrm flipV="1">
            <a:off x="2758186" y="2993536"/>
            <a:ext cx="1407414" cy="25998"/>
          </a:xfrm>
          <a:prstGeom prst="straightConnector1">
            <a:avLst/>
          </a:prstGeom>
          <a:ln>
            <a:solidFill>
              <a:srgbClr val="C2131C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>
            <a:off x="749533" y="2810212"/>
            <a:ext cx="2008653" cy="41864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sz="2400" b="1" spc="-150" dirty="0" smtClean="0">
                <a:latin typeface="Arial"/>
                <a:cs typeface="Arial"/>
              </a:rPr>
              <a:t>Body</a:t>
            </a:r>
            <a:endParaRPr lang="en-US" b="1" spc="-150" dirty="0">
              <a:latin typeface="Arial"/>
              <a:cs typeface="Arial"/>
            </a:endParaRPr>
          </a:p>
        </p:txBody>
      </p:sp>
      <p:cxnSp>
        <p:nvCxnSpPr>
          <p:cNvPr id="53" name="Straight Arrow Connector 52"/>
          <p:cNvCxnSpPr>
            <a:stCxn id="54" idx="3"/>
          </p:cNvCxnSpPr>
          <p:nvPr/>
        </p:nvCxnSpPr>
        <p:spPr>
          <a:xfrm>
            <a:off x="2758186" y="3569865"/>
            <a:ext cx="1451864" cy="392535"/>
          </a:xfrm>
          <a:prstGeom prst="straightConnector1">
            <a:avLst/>
          </a:prstGeom>
          <a:ln>
            <a:solidFill>
              <a:srgbClr val="C2131C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Rectangle 53"/>
          <p:cNvSpPr/>
          <p:nvPr/>
        </p:nvSpPr>
        <p:spPr>
          <a:xfrm>
            <a:off x="749533" y="3360543"/>
            <a:ext cx="2008653" cy="41864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sz="2400" b="1" spc="-150" dirty="0" smtClean="0">
                <a:latin typeface="Arial"/>
                <a:cs typeface="Arial"/>
              </a:rPr>
              <a:t>Bot Bar</a:t>
            </a:r>
            <a:endParaRPr lang="en-US" b="1" spc="-150" dirty="0">
              <a:latin typeface="Arial"/>
              <a:cs typeface="Arial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0" y="4858870"/>
            <a:ext cx="3927770" cy="418643"/>
          </a:xfrm>
          <a:prstGeom prst="rect">
            <a:avLst/>
          </a:prstGeom>
          <a:solidFill>
            <a:schemeClr val="tx1">
              <a:lumMod val="85000"/>
              <a:lumOff val="15000"/>
              <a:alpha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60000"/>
              </a:lnSpc>
            </a:pPr>
            <a:r>
              <a:rPr lang="en-US" spc="-150" dirty="0" err="1" smtClean="0">
                <a:latin typeface="Arial"/>
                <a:cs typeface="Arial"/>
              </a:rPr>
              <a:t>Gambar</a:t>
            </a:r>
            <a:r>
              <a:rPr lang="en-US" spc="-150" dirty="0" smtClean="0">
                <a:latin typeface="Arial"/>
                <a:cs typeface="Arial"/>
              </a:rPr>
              <a:t> </a:t>
            </a:r>
            <a:r>
              <a:rPr lang="en-US" spc="-150" dirty="0" err="1" smtClean="0">
                <a:latin typeface="Arial"/>
                <a:cs typeface="Arial"/>
              </a:rPr>
              <a:t>rancangan</a:t>
            </a:r>
            <a:r>
              <a:rPr lang="en-US" spc="-150" dirty="0" smtClean="0">
                <a:latin typeface="Arial"/>
                <a:cs typeface="Arial"/>
              </a:rPr>
              <a:t> template </a:t>
            </a:r>
            <a:r>
              <a:rPr lang="en-US" spc="-150" dirty="0" err="1" smtClean="0">
                <a:latin typeface="Arial"/>
                <a:cs typeface="Arial"/>
              </a:rPr>
              <a:t>pelanggan</a:t>
            </a:r>
            <a:endParaRPr lang="en-US" spc="-150" dirty="0">
              <a:latin typeface="Arial"/>
              <a:cs typeface="Arial"/>
            </a:endParaRPr>
          </a:p>
        </p:txBody>
      </p:sp>
      <p:cxnSp>
        <p:nvCxnSpPr>
          <p:cNvPr id="59" name="Straight Arrow Connector 58"/>
          <p:cNvCxnSpPr>
            <a:stCxn id="60" idx="3"/>
          </p:cNvCxnSpPr>
          <p:nvPr/>
        </p:nvCxnSpPr>
        <p:spPr>
          <a:xfrm>
            <a:off x="2758186" y="4116804"/>
            <a:ext cx="1451864" cy="417096"/>
          </a:xfrm>
          <a:prstGeom prst="straightConnector1">
            <a:avLst/>
          </a:prstGeom>
          <a:ln>
            <a:solidFill>
              <a:srgbClr val="C2131C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Rectangle 59"/>
          <p:cNvSpPr/>
          <p:nvPr/>
        </p:nvSpPr>
        <p:spPr>
          <a:xfrm>
            <a:off x="749533" y="3907482"/>
            <a:ext cx="2008653" cy="41864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sz="2400" b="1" spc="-150" dirty="0" smtClean="0">
                <a:latin typeface="Arial"/>
                <a:cs typeface="Arial"/>
              </a:rPr>
              <a:t>Footer</a:t>
            </a:r>
            <a:endParaRPr lang="en-US" b="1" spc="-150" dirty="0">
              <a:latin typeface="Arial"/>
              <a:cs typeface="Arial"/>
            </a:endParaRPr>
          </a:p>
        </p:txBody>
      </p:sp>
      <p:sp>
        <p:nvSpPr>
          <p:cNvPr id="27" name="Freeform 26"/>
          <p:cNvSpPr/>
          <p:nvPr/>
        </p:nvSpPr>
        <p:spPr>
          <a:xfrm>
            <a:off x="6511633" y="981851"/>
            <a:ext cx="1049630" cy="727257"/>
          </a:xfrm>
          <a:custGeom>
            <a:avLst/>
            <a:gdLst>
              <a:gd name="connsiteX0" fmla="*/ 566981 w 1753926"/>
              <a:gd name="connsiteY0" fmla="*/ 28376 h 1378231"/>
              <a:gd name="connsiteX1" fmla="*/ 362868 w 1753926"/>
              <a:gd name="connsiteY1" fmla="*/ 731411 h 1378231"/>
              <a:gd name="connsiteX2" fmla="*/ 1213341 w 1753926"/>
              <a:gd name="connsiteY2" fmla="*/ 1377751 h 1378231"/>
              <a:gd name="connsiteX3" fmla="*/ 1734964 w 1753926"/>
              <a:gd name="connsiteY3" fmla="*/ 629358 h 1378231"/>
              <a:gd name="connsiteX4" fmla="*/ 1576209 w 1753926"/>
              <a:gd name="connsiteY4" fmla="*/ 187126 h 1378231"/>
              <a:gd name="connsiteX5" fmla="*/ 975208 w 1753926"/>
              <a:gd name="connsiteY5" fmla="*/ 5697 h 1378231"/>
              <a:gd name="connsiteX6" fmla="*/ 226792 w 1753926"/>
              <a:gd name="connsiteY6" fmla="*/ 379893 h 1378231"/>
              <a:gd name="connsiteX7" fmla="*/ 158754 w 1753926"/>
              <a:gd name="connsiteY7" fmla="*/ 436590 h 1378231"/>
              <a:gd name="connsiteX8" fmla="*/ 0 w 1753926"/>
              <a:gd name="connsiteY8" fmla="*/ 470608 h 13782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53926" h="1378231">
                <a:moveTo>
                  <a:pt x="566981" y="28376"/>
                </a:moveTo>
                <a:cubicBezTo>
                  <a:pt x="411061" y="267445"/>
                  <a:pt x="255141" y="506515"/>
                  <a:pt x="362868" y="731411"/>
                </a:cubicBezTo>
                <a:cubicBezTo>
                  <a:pt x="470595" y="956307"/>
                  <a:pt x="984658" y="1394760"/>
                  <a:pt x="1213341" y="1377751"/>
                </a:cubicBezTo>
                <a:cubicBezTo>
                  <a:pt x="1442024" y="1360742"/>
                  <a:pt x="1674486" y="827796"/>
                  <a:pt x="1734964" y="629358"/>
                </a:cubicBezTo>
                <a:cubicBezTo>
                  <a:pt x="1795442" y="430921"/>
                  <a:pt x="1702835" y="291069"/>
                  <a:pt x="1576209" y="187126"/>
                </a:cubicBezTo>
                <a:cubicBezTo>
                  <a:pt x="1449583" y="83183"/>
                  <a:pt x="1200111" y="-26431"/>
                  <a:pt x="975208" y="5697"/>
                </a:cubicBezTo>
                <a:cubicBezTo>
                  <a:pt x="750305" y="37825"/>
                  <a:pt x="362868" y="308078"/>
                  <a:pt x="226792" y="379893"/>
                </a:cubicBezTo>
                <a:cubicBezTo>
                  <a:pt x="90716" y="451708"/>
                  <a:pt x="196553" y="421471"/>
                  <a:pt x="158754" y="436590"/>
                </a:cubicBezTo>
                <a:cubicBezTo>
                  <a:pt x="120955" y="451709"/>
                  <a:pt x="0" y="470608"/>
                  <a:pt x="0" y="470608"/>
                </a:cubicBezTo>
              </a:path>
            </a:pathLst>
          </a:custGeom>
          <a:ln>
            <a:solidFill>
              <a:srgbClr val="FF0000"/>
            </a:solidFill>
          </a:ln>
          <a:effectLst>
            <a:outerShdw blurRad="40005" dist="19939" dir="5400000" algn="tl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952773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500"/>
                            </p:stCondLst>
                            <p:childTnLst>
                              <p:par>
                                <p:cTn id="5" presetID="2" presetClass="entr" presetSubtype="8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2" presetClass="entr" presetSubtype="8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2" presetClass="entr" presetSubtype="8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" presetClass="entr" presetSubtype="8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" presetClass="entr" presetSubtype="8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" presetClass="entr" presetSubtype="8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000"/>
                            </p:stCondLst>
                            <p:childTnLst>
                              <p:par>
                                <p:cTn id="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" presetClass="entr" presetSubtype="8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500"/>
                            </p:stCondLst>
                            <p:childTnLst>
                              <p:par>
                                <p:cTn id="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" presetClass="entr" presetSubtype="8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0"/>
                            </p:stCondLst>
                            <p:childTnLst>
                              <p:par>
                                <p:cTn id="64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25" grpId="0" animBg="1"/>
      <p:bldP spid="33" grpId="0" animBg="1"/>
      <p:bldP spid="49" grpId="0" animBg="1"/>
      <p:bldP spid="51" grpId="0" animBg="1"/>
      <p:bldP spid="54" grpId="0" animBg="1"/>
      <p:bldP spid="58" grpId="0" animBg="1"/>
      <p:bldP spid="60" grpId="0" animBg="1"/>
      <p:bldP spid="2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77881" y="0"/>
            <a:ext cx="3331884" cy="88402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sz="5400" b="1" spc="-150" dirty="0" smtClean="0">
                <a:latin typeface="Arial"/>
                <a:cs typeface="Arial"/>
              </a:rPr>
              <a:t>Content</a:t>
            </a:r>
            <a:endParaRPr lang="en-US" sz="5400" b="1" spc="-150" dirty="0">
              <a:latin typeface="Arial"/>
              <a:cs typeface="Arial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541061" y="730131"/>
            <a:ext cx="2493669" cy="23205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sz="1400" dirty="0" err="1" smtClean="0">
                <a:latin typeface="Roboto Light"/>
                <a:cs typeface="Roboto Light"/>
              </a:rPr>
              <a:t>Apa</a:t>
            </a:r>
            <a:r>
              <a:rPr lang="en-US" sz="1400" dirty="0" smtClean="0">
                <a:latin typeface="Roboto Light"/>
                <a:cs typeface="Roboto Light"/>
              </a:rPr>
              <a:t> </a:t>
            </a:r>
            <a:r>
              <a:rPr lang="en-US" sz="1400" dirty="0" err="1" smtClean="0">
                <a:latin typeface="Roboto Light"/>
                <a:cs typeface="Roboto Light"/>
              </a:rPr>
              <a:t>Saja</a:t>
            </a:r>
            <a:r>
              <a:rPr lang="en-US" sz="1400" dirty="0" smtClean="0">
                <a:latin typeface="Roboto Light"/>
                <a:cs typeface="Roboto Light"/>
              </a:rPr>
              <a:t> yang </a:t>
            </a:r>
            <a:r>
              <a:rPr lang="en-US" sz="1400" dirty="0" err="1" smtClean="0">
                <a:latin typeface="Roboto Light"/>
                <a:cs typeface="Roboto Light"/>
              </a:rPr>
              <a:t>kita</a:t>
            </a:r>
            <a:r>
              <a:rPr lang="en-US" sz="1400" dirty="0" smtClean="0">
                <a:latin typeface="Roboto Light"/>
                <a:cs typeface="Roboto Light"/>
              </a:rPr>
              <a:t> </a:t>
            </a:r>
            <a:r>
              <a:rPr lang="en-US" sz="1400" dirty="0" err="1" smtClean="0">
                <a:latin typeface="Roboto Light"/>
                <a:cs typeface="Roboto Light"/>
              </a:rPr>
              <a:t>bahas</a:t>
            </a:r>
            <a:r>
              <a:rPr lang="en-US" sz="1400" dirty="0">
                <a:latin typeface="Roboto Light"/>
                <a:cs typeface="Roboto Light"/>
              </a:rPr>
              <a:t>?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361357" y="1779000"/>
            <a:ext cx="28687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spc="-150" dirty="0" err="1" smtClean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Pendahuluan</a:t>
            </a:r>
            <a:endParaRPr lang="en-US" sz="3600" b="1" spc="-150" dirty="0">
              <a:solidFill>
                <a:schemeClr val="accent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928570" y="2264314"/>
            <a:ext cx="37866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Alasan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mengambil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konsep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d-ID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en-US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comme</a:t>
            </a:r>
            <a:r>
              <a:rPr lang="id-ID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rce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361359" y="2611833"/>
            <a:ext cx="34962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spc="-150" dirty="0" err="1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Pembahasan</a:t>
            </a:r>
            <a:endParaRPr lang="en-US" sz="3600" b="1" spc="-15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522463" y="3108552"/>
            <a:ext cx="47243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Membahas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tentang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studi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yang </a:t>
            </a:r>
            <a:r>
              <a:rPr lang="en-US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telah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kami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rancang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472869" y="3447106"/>
            <a:ext cx="26073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spc="-150" dirty="0" err="1" smtClean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Kesimpulan</a:t>
            </a:r>
            <a:endParaRPr lang="en-US" sz="3600" b="1" spc="-150" dirty="0">
              <a:solidFill>
                <a:srgbClr val="008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380752" y="3962497"/>
            <a:ext cx="49824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Bahasan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d-ID" sz="1600" dirty="0" err="1"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  <a:r>
              <a:rPr lang="en-US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esimpulan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dari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program yang </a:t>
            </a:r>
            <a:r>
              <a:rPr lang="en-US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telah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kita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uji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dan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implementasikan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1" y="5407224"/>
            <a:ext cx="9143999" cy="30777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3173200" y="5407223"/>
            <a:ext cx="30568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solidFill>
                  <a:srgbClr val="FFFFFF"/>
                </a:solidFill>
                <a:latin typeface="Roboto Light"/>
                <a:cs typeface="Roboto Light"/>
              </a:rPr>
              <a:t>Kelompok</a:t>
            </a:r>
            <a:r>
              <a:rPr lang="en-US" sz="1400" dirty="0" smtClean="0">
                <a:solidFill>
                  <a:srgbClr val="FFFFFF"/>
                </a:solidFill>
                <a:latin typeface="Roboto Light"/>
                <a:cs typeface="Roboto Light"/>
              </a:rPr>
              <a:t> 1 | </a:t>
            </a:r>
            <a:r>
              <a:rPr lang="en-US" sz="1400" dirty="0" err="1" smtClean="0">
                <a:solidFill>
                  <a:srgbClr val="FFFFFF"/>
                </a:solidFill>
                <a:latin typeface="Roboto Light"/>
                <a:cs typeface="Roboto Light"/>
              </a:rPr>
              <a:t>Perancangan</a:t>
            </a:r>
            <a:r>
              <a:rPr lang="en-US" sz="1400" dirty="0" smtClean="0">
                <a:solidFill>
                  <a:srgbClr val="FFFFFF"/>
                </a:solidFill>
                <a:latin typeface="Roboto Light"/>
                <a:cs typeface="Roboto Light"/>
              </a:rPr>
              <a:t> Web | BSI</a:t>
            </a:r>
            <a:endParaRPr lang="en-US" sz="1400" dirty="0">
              <a:solidFill>
                <a:srgbClr val="FFFFFF"/>
              </a:solidFill>
              <a:latin typeface="Roboto Light"/>
              <a:cs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315826963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2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" presetClass="entr" presetSubtype="8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" presetClass="entr" presetSubtype="8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/>
      <p:bldP spid="9" grpId="0"/>
      <p:bldP spid="10" grpId="0"/>
      <p:bldP spid="11" grpId="0"/>
      <p:bldP spid="20" grpId="0"/>
      <p:bldP spid="2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057"/>
          <a:stretch/>
        </p:blipFill>
        <p:spPr>
          <a:xfrm>
            <a:off x="4587239" y="666743"/>
            <a:ext cx="3714623" cy="419672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584"/>
          <a:stretch/>
        </p:blipFill>
        <p:spPr>
          <a:xfrm>
            <a:off x="4584997" y="667529"/>
            <a:ext cx="3737483" cy="4196728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" y="5407224"/>
            <a:ext cx="9143999" cy="30777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600" spc="-150" dirty="0" err="1" smtClean="0">
                <a:latin typeface="Roboto Light"/>
                <a:cs typeface="Roboto Light"/>
              </a:rPr>
              <a:t>Kelompok</a:t>
            </a:r>
            <a:r>
              <a:rPr lang="en-US" sz="1600" spc="-150" dirty="0" smtClean="0">
                <a:latin typeface="Roboto Light"/>
                <a:cs typeface="Roboto Light"/>
              </a:rPr>
              <a:t> 1   |   </a:t>
            </a:r>
            <a:r>
              <a:rPr lang="en-US" sz="1600" spc="-150" dirty="0" err="1" smtClean="0">
                <a:latin typeface="Roboto Light"/>
                <a:cs typeface="Roboto Light"/>
              </a:rPr>
              <a:t>Perancangan</a:t>
            </a:r>
            <a:r>
              <a:rPr lang="en-US" sz="1600" spc="-150" dirty="0" smtClean="0">
                <a:latin typeface="Roboto Light"/>
                <a:cs typeface="Roboto Light"/>
              </a:rPr>
              <a:t> Web   |   BSI</a:t>
            </a:r>
          </a:p>
        </p:txBody>
      </p:sp>
      <p:sp>
        <p:nvSpPr>
          <p:cNvPr id="58" name="Rectangle 57"/>
          <p:cNvSpPr/>
          <p:nvPr/>
        </p:nvSpPr>
        <p:spPr>
          <a:xfrm>
            <a:off x="0" y="4858870"/>
            <a:ext cx="3927770" cy="418643"/>
          </a:xfrm>
          <a:prstGeom prst="rect">
            <a:avLst/>
          </a:prstGeom>
          <a:solidFill>
            <a:schemeClr val="tx1">
              <a:lumMod val="85000"/>
              <a:lumOff val="15000"/>
              <a:alpha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60000"/>
              </a:lnSpc>
            </a:pPr>
            <a:r>
              <a:rPr lang="en-US" spc="-150" dirty="0" err="1" smtClean="0">
                <a:latin typeface="Arial"/>
                <a:cs typeface="Arial"/>
              </a:rPr>
              <a:t>Gambar</a:t>
            </a:r>
            <a:r>
              <a:rPr lang="en-US" spc="-150" dirty="0" smtClean="0">
                <a:latin typeface="Arial"/>
                <a:cs typeface="Arial"/>
              </a:rPr>
              <a:t>  </a:t>
            </a:r>
            <a:r>
              <a:rPr lang="id-ID" spc="-150" dirty="0" smtClean="0">
                <a:latin typeface="Arial"/>
                <a:cs typeface="Arial"/>
              </a:rPr>
              <a:t>d</a:t>
            </a:r>
            <a:r>
              <a:rPr lang="en-US" spc="-150" dirty="0" err="1" smtClean="0">
                <a:latin typeface="Arial"/>
                <a:cs typeface="Arial"/>
              </a:rPr>
              <a:t>ropdown</a:t>
            </a:r>
            <a:r>
              <a:rPr lang="en-US" spc="-150" dirty="0" smtClean="0">
                <a:latin typeface="Arial"/>
                <a:cs typeface="Arial"/>
              </a:rPr>
              <a:t> </a:t>
            </a:r>
            <a:r>
              <a:rPr lang="en-US" spc="-150" dirty="0" smtClean="0">
                <a:latin typeface="Arial"/>
                <a:cs typeface="Arial"/>
              </a:rPr>
              <a:t>info </a:t>
            </a:r>
            <a:r>
              <a:rPr lang="en-US" spc="-150" dirty="0" err="1" smtClean="0">
                <a:latin typeface="Arial"/>
                <a:cs typeface="Arial"/>
              </a:rPr>
              <a:t>troli</a:t>
            </a:r>
            <a:endParaRPr lang="en-US" spc="-150" dirty="0">
              <a:latin typeface="Arial"/>
              <a:cs typeface="Arial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6652" y="2147258"/>
            <a:ext cx="258105" cy="280549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7102475" y="1257300"/>
            <a:ext cx="815975" cy="174625"/>
          </a:xfrm>
          <a:prstGeom prst="rect">
            <a:avLst/>
          </a:prstGeom>
          <a:solidFill>
            <a:srgbClr val="FF0000">
              <a:alpha val="29000"/>
            </a:srgbClr>
          </a:solidFill>
          <a:ln w="19050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5974080" y="1981200"/>
            <a:ext cx="1112520" cy="12954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Arrow Connector 2"/>
          <p:cNvCxnSpPr>
            <a:stCxn id="33" idx="3"/>
          </p:cNvCxnSpPr>
          <p:nvPr/>
        </p:nvCxnSpPr>
        <p:spPr>
          <a:xfrm>
            <a:off x="2688495" y="2753360"/>
            <a:ext cx="4413980" cy="0"/>
          </a:xfrm>
          <a:prstGeom prst="straightConnector1">
            <a:avLst/>
          </a:prstGeom>
          <a:ln>
            <a:solidFill>
              <a:srgbClr val="C2131C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679842" y="2544038"/>
            <a:ext cx="2008653" cy="41864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sz="2400" b="1" spc="-150" dirty="0" smtClean="0">
                <a:latin typeface="Arial"/>
                <a:cs typeface="Arial"/>
              </a:rPr>
              <a:t>Dropdown</a:t>
            </a:r>
            <a:endParaRPr lang="en-US" b="1" spc="-150" dirty="0">
              <a:latin typeface="Arial"/>
              <a:cs typeface="Arial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0" y="0"/>
            <a:ext cx="3035138" cy="84044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70000"/>
              </a:lnSpc>
            </a:pPr>
            <a:r>
              <a:rPr lang="en-US" sz="4800" b="1" spc="-150" dirty="0" err="1" smtClean="0">
                <a:latin typeface="Arial"/>
                <a:cs typeface="Arial"/>
              </a:rPr>
              <a:t>R</a:t>
            </a:r>
            <a:r>
              <a:rPr lang="en-US" sz="4000" b="1" spc="-150" dirty="0" err="1" smtClean="0">
                <a:latin typeface="Arial"/>
                <a:cs typeface="Arial"/>
              </a:rPr>
              <a:t>ancangan</a:t>
            </a:r>
            <a:endParaRPr lang="en-US" sz="4000" b="1" spc="-150" dirty="0">
              <a:latin typeface="Arial"/>
              <a:cs typeface="Arial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0" y="702315"/>
            <a:ext cx="2823882" cy="27625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60000"/>
              </a:lnSpc>
            </a:pPr>
            <a:r>
              <a:rPr lang="en-US" sz="1400" dirty="0" smtClean="0">
                <a:latin typeface="Roboto Light"/>
                <a:cs typeface="Roboto Light"/>
              </a:rPr>
              <a:t>Website </a:t>
            </a:r>
            <a:r>
              <a:rPr lang="en-US" sz="1400" dirty="0" err="1" smtClean="0">
                <a:latin typeface="Roboto Light"/>
                <a:cs typeface="Roboto Light"/>
              </a:rPr>
              <a:t>Pengunjung</a:t>
            </a:r>
            <a:r>
              <a:rPr lang="en-US" sz="1400" dirty="0" smtClean="0">
                <a:latin typeface="Roboto Light"/>
                <a:cs typeface="Roboto Light"/>
              </a:rPr>
              <a:t> (Front-end)</a:t>
            </a:r>
            <a:endParaRPr lang="en-US" sz="1400" dirty="0">
              <a:latin typeface="Roboto Light"/>
              <a:cs typeface="Roboto Light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2940446" y="0"/>
            <a:ext cx="2906715" cy="418643"/>
          </a:xfrm>
          <a:prstGeom prst="rect">
            <a:avLst/>
          </a:prstGeom>
          <a:solidFill>
            <a:schemeClr val="tx1">
              <a:lumMod val="85000"/>
              <a:lumOff val="15000"/>
              <a:alpha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60000"/>
              </a:lnSpc>
            </a:pPr>
            <a:r>
              <a:rPr lang="en-US" sz="2400" b="1" spc="-150" dirty="0" err="1" smtClean="0">
                <a:latin typeface="Arial"/>
                <a:cs typeface="Arial"/>
              </a:rPr>
              <a:t>Tamplate</a:t>
            </a:r>
            <a:r>
              <a:rPr lang="en-US" sz="2400" b="1" spc="-150" dirty="0" smtClean="0">
                <a:latin typeface="Arial"/>
                <a:cs typeface="Arial"/>
              </a:rPr>
              <a:t> Front-end</a:t>
            </a:r>
            <a:endParaRPr lang="en-US" b="1" spc="-15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20469664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" presetClass="entr" presetSubtype="8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2.22222E-6 L 0.16284 -0.14417 " pathEditMode="relative" rAng="0" ptsTypes="AA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42" y="-72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750"/>
                            </p:stCondLst>
                            <p:childTnLst>
                              <p:par>
                                <p:cTn id="3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75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250"/>
                            </p:stCondLst>
                            <p:childTnLst>
                              <p:par>
                                <p:cTn id="4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  <p:bldP spid="9" grpId="0" animBg="1"/>
      <p:bldP spid="33" grpId="0" animBg="1"/>
      <p:bldP spid="19" grpId="0" animBg="1"/>
      <p:bldP spid="20" grpId="0" animBg="1"/>
      <p:bldP spid="21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725"/>
          <a:stretch/>
        </p:blipFill>
        <p:spPr>
          <a:xfrm>
            <a:off x="3931581" y="871120"/>
            <a:ext cx="3779860" cy="425206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0"/>
            <a:ext cx="3035138" cy="84044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70000"/>
              </a:lnSpc>
            </a:pPr>
            <a:r>
              <a:rPr lang="en-US" sz="4800" b="1" spc="-150" dirty="0" err="1" smtClean="0">
                <a:latin typeface="Arial"/>
                <a:cs typeface="Arial"/>
              </a:rPr>
              <a:t>R</a:t>
            </a:r>
            <a:r>
              <a:rPr lang="en-US" sz="4000" b="1" spc="-150" dirty="0" err="1" smtClean="0">
                <a:latin typeface="Arial"/>
                <a:cs typeface="Arial"/>
              </a:rPr>
              <a:t>ancangan</a:t>
            </a:r>
            <a:endParaRPr lang="en-US" sz="4000" b="1" spc="-150" dirty="0">
              <a:latin typeface="Arial"/>
              <a:cs typeface="Arial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702315"/>
            <a:ext cx="2823882" cy="27625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60000"/>
              </a:lnSpc>
            </a:pPr>
            <a:r>
              <a:rPr lang="en-US" sz="1400" dirty="0" smtClean="0">
                <a:latin typeface="Roboto Light"/>
                <a:cs typeface="Roboto Light"/>
              </a:rPr>
              <a:t>Website </a:t>
            </a:r>
            <a:r>
              <a:rPr lang="en-US" sz="1400" dirty="0" err="1" smtClean="0">
                <a:latin typeface="Roboto Light"/>
                <a:cs typeface="Roboto Light"/>
              </a:rPr>
              <a:t>Pengunjung</a:t>
            </a:r>
            <a:r>
              <a:rPr lang="en-US" sz="1400" dirty="0" smtClean="0">
                <a:latin typeface="Roboto Light"/>
                <a:cs typeface="Roboto Light"/>
              </a:rPr>
              <a:t> (Front-end)</a:t>
            </a:r>
            <a:endParaRPr lang="en-US" sz="1400" dirty="0">
              <a:latin typeface="Roboto Light"/>
              <a:cs typeface="Roboto Light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" y="5407224"/>
            <a:ext cx="9143999" cy="30777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600" spc="-150" dirty="0" err="1" smtClean="0">
                <a:latin typeface="Roboto Light"/>
                <a:cs typeface="Roboto Light"/>
              </a:rPr>
              <a:t>Kelompok</a:t>
            </a:r>
            <a:r>
              <a:rPr lang="en-US" sz="1600" spc="-150" dirty="0" smtClean="0">
                <a:latin typeface="Roboto Light"/>
                <a:cs typeface="Roboto Light"/>
              </a:rPr>
              <a:t> 1   |   </a:t>
            </a:r>
            <a:r>
              <a:rPr lang="en-US" sz="1600" spc="-150" dirty="0" err="1" smtClean="0">
                <a:latin typeface="Roboto Light"/>
                <a:cs typeface="Roboto Light"/>
              </a:rPr>
              <a:t>Perancangan</a:t>
            </a:r>
            <a:r>
              <a:rPr lang="en-US" sz="1600" spc="-150" dirty="0" smtClean="0">
                <a:latin typeface="Roboto Light"/>
                <a:cs typeface="Roboto Light"/>
              </a:rPr>
              <a:t> Web   |   BSI</a:t>
            </a:r>
          </a:p>
        </p:txBody>
      </p:sp>
      <p:sp>
        <p:nvSpPr>
          <p:cNvPr id="25" name="Rectangle 24"/>
          <p:cNvSpPr/>
          <p:nvPr/>
        </p:nvSpPr>
        <p:spPr>
          <a:xfrm>
            <a:off x="2940446" y="0"/>
            <a:ext cx="2906715" cy="418643"/>
          </a:xfrm>
          <a:prstGeom prst="rect">
            <a:avLst/>
          </a:prstGeom>
          <a:solidFill>
            <a:schemeClr val="tx1">
              <a:lumMod val="85000"/>
              <a:lumOff val="15000"/>
              <a:alpha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60000"/>
              </a:lnSpc>
            </a:pPr>
            <a:r>
              <a:rPr lang="en-US" sz="2400" b="1" spc="-150" dirty="0" err="1" smtClean="0">
                <a:latin typeface="Arial"/>
                <a:cs typeface="Arial"/>
              </a:rPr>
              <a:t>Tamplate</a:t>
            </a:r>
            <a:r>
              <a:rPr lang="en-US" sz="2400" b="1" spc="-150" dirty="0" smtClean="0">
                <a:latin typeface="Arial"/>
                <a:cs typeface="Arial"/>
              </a:rPr>
              <a:t> Front-end</a:t>
            </a:r>
            <a:endParaRPr lang="en-US" b="1" spc="-150" dirty="0">
              <a:latin typeface="Arial"/>
              <a:cs typeface="Arial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647"/>
          <a:stretch/>
        </p:blipFill>
        <p:spPr>
          <a:xfrm>
            <a:off x="3927770" y="867310"/>
            <a:ext cx="3783670" cy="4252069"/>
          </a:xfrm>
          <a:prstGeom prst="rect">
            <a:avLst/>
          </a:prstGeom>
        </p:spPr>
      </p:pic>
      <p:cxnSp>
        <p:nvCxnSpPr>
          <p:cNvPr id="3" name="Straight Arrow Connector 2"/>
          <p:cNvCxnSpPr>
            <a:stCxn id="33" idx="3"/>
          </p:cNvCxnSpPr>
          <p:nvPr/>
        </p:nvCxnSpPr>
        <p:spPr>
          <a:xfrm>
            <a:off x="2688495" y="2691265"/>
            <a:ext cx="1395825" cy="0"/>
          </a:xfrm>
          <a:prstGeom prst="straightConnector1">
            <a:avLst/>
          </a:prstGeom>
          <a:ln>
            <a:solidFill>
              <a:srgbClr val="C2131C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679842" y="2348345"/>
            <a:ext cx="2008653" cy="68583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sz="2400" b="1" spc="-150" dirty="0" smtClean="0">
                <a:latin typeface="Arial"/>
                <a:cs typeface="Arial"/>
              </a:rPr>
              <a:t>Dropdown </a:t>
            </a:r>
            <a:r>
              <a:rPr lang="id-ID" sz="2400" b="1" spc="-150" dirty="0" smtClean="0">
                <a:latin typeface="Arial"/>
                <a:cs typeface="Arial"/>
              </a:rPr>
              <a:t>s</a:t>
            </a:r>
            <a:r>
              <a:rPr lang="en-US" sz="2400" b="1" spc="-150" dirty="0" err="1" smtClean="0">
                <a:latin typeface="Arial"/>
                <a:cs typeface="Arial"/>
              </a:rPr>
              <a:t>ubmenu</a:t>
            </a:r>
            <a:endParaRPr lang="en-US" b="1" spc="-150" dirty="0">
              <a:latin typeface="Arial"/>
              <a:cs typeface="Arial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0" y="4858870"/>
            <a:ext cx="3927770" cy="418643"/>
          </a:xfrm>
          <a:prstGeom prst="rect">
            <a:avLst/>
          </a:prstGeom>
          <a:solidFill>
            <a:schemeClr val="tx1">
              <a:lumMod val="85000"/>
              <a:lumOff val="15000"/>
              <a:alpha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60000"/>
              </a:lnSpc>
            </a:pPr>
            <a:r>
              <a:rPr lang="en-US" spc="-150" dirty="0" err="1" smtClean="0">
                <a:latin typeface="Arial"/>
                <a:cs typeface="Arial"/>
              </a:rPr>
              <a:t>Gambar</a:t>
            </a:r>
            <a:r>
              <a:rPr lang="en-US" spc="-150" dirty="0" smtClean="0">
                <a:latin typeface="Arial"/>
                <a:cs typeface="Arial"/>
              </a:rPr>
              <a:t>  </a:t>
            </a:r>
            <a:r>
              <a:rPr lang="id-ID" spc="-150" dirty="0" smtClean="0">
                <a:latin typeface="Arial"/>
                <a:cs typeface="Arial"/>
              </a:rPr>
              <a:t>r</a:t>
            </a:r>
            <a:r>
              <a:rPr lang="en-US" spc="-150" dirty="0" err="1" smtClean="0">
                <a:latin typeface="Arial"/>
                <a:cs typeface="Arial"/>
              </a:rPr>
              <a:t>ancangan</a:t>
            </a:r>
            <a:r>
              <a:rPr lang="en-US" spc="-150" dirty="0" smtClean="0">
                <a:latin typeface="Arial"/>
                <a:cs typeface="Arial"/>
              </a:rPr>
              <a:t> </a:t>
            </a:r>
            <a:r>
              <a:rPr lang="id-ID" spc="-150" dirty="0" smtClean="0">
                <a:latin typeface="Arial"/>
                <a:cs typeface="Arial"/>
              </a:rPr>
              <a:t>m</a:t>
            </a:r>
            <a:r>
              <a:rPr lang="en-US" spc="-150" dirty="0" err="1" smtClean="0">
                <a:latin typeface="Arial"/>
                <a:cs typeface="Arial"/>
              </a:rPr>
              <a:t>enu</a:t>
            </a:r>
            <a:r>
              <a:rPr lang="en-US" spc="-150" dirty="0" smtClean="0">
                <a:latin typeface="Arial"/>
                <a:cs typeface="Arial"/>
              </a:rPr>
              <a:t> </a:t>
            </a:r>
            <a:r>
              <a:rPr lang="id-ID" spc="-150" dirty="0" smtClean="0">
                <a:latin typeface="Arial"/>
                <a:cs typeface="Arial"/>
              </a:rPr>
              <a:t>u</a:t>
            </a:r>
            <a:r>
              <a:rPr lang="en-US" spc="-150" dirty="0" smtClean="0">
                <a:latin typeface="Arial"/>
                <a:cs typeface="Arial"/>
              </a:rPr>
              <a:t>tama</a:t>
            </a:r>
            <a:endParaRPr lang="en-US" spc="-150" dirty="0">
              <a:latin typeface="Arial"/>
              <a:cs typeface="Arial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4252072" y="2039454"/>
            <a:ext cx="3253630" cy="852342"/>
          </a:xfrm>
          <a:prstGeom prst="rect">
            <a:avLst/>
          </a:prstGeom>
          <a:solidFill>
            <a:srgbClr val="E13D37">
              <a:alpha val="23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318760" y="2929896"/>
            <a:ext cx="1988820" cy="78866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9605" y="3314733"/>
            <a:ext cx="258105" cy="280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712267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8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" presetClass="entr" presetSubtype="8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4.44444E-6 L -0.13958 -0.25111 " pathEditMode="relative" rAng="0" ptsTypes="AA">
                                      <p:cBhvr>
                                        <p:cTn id="29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979" y="-125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250"/>
                            </p:stCondLst>
                            <p:childTnLst>
                              <p:par>
                                <p:cTn id="3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25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75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25" grpId="0" animBg="1"/>
      <p:bldP spid="33" grpId="0" animBg="1"/>
      <p:bldP spid="58" grpId="0" animBg="1"/>
      <p:bldP spid="2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3035138" cy="84044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70000"/>
              </a:lnSpc>
            </a:pPr>
            <a:r>
              <a:rPr lang="en-US" sz="4800" b="1" spc="-150" dirty="0" err="1" smtClean="0">
                <a:latin typeface="Arial"/>
                <a:cs typeface="Arial"/>
              </a:rPr>
              <a:t>R</a:t>
            </a:r>
            <a:r>
              <a:rPr lang="en-US" sz="4000" b="1" spc="-150" dirty="0" err="1" smtClean="0">
                <a:latin typeface="Arial"/>
                <a:cs typeface="Arial"/>
              </a:rPr>
              <a:t>ancangan</a:t>
            </a:r>
            <a:endParaRPr lang="en-US" sz="4000" b="1" spc="-150" dirty="0">
              <a:latin typeface="Arial"/>
              <a:cs typeface="Arial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702315"/>
            <a:ext cx="2823882" cy="27625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60000"/>
              </a:lnSpc>
            </a:pPr>
            <a:r>
              <a:rPr lang="en-US" sz="1400" dirty="0" smtClean="0">
                <a:latin typeface="Roboto Light"/>
                <a:cs typeface="Roboto Light"/>
              </a:rPr>
              <a:t>Website </a:t>
            </a:r>
            <a:r>
              <a:rPr lang="en-US" sz="1400" dirty="0" err="1" smtClean="0">
                <a:latin typeface="Roboto Light"/>
                <a:cs typeface="Roboto Light"/>
              </a:rPr>
              <a:t>Pengunjung</a:t>
            </a:r>
            <a:r>
              <a:rPr lang="en-US" sz="1400" dirty="0" smtClean="0">
                <a:latin typeface="Roboto Light"/>
                <a:cs typeface="Roboto Light"/>
              </a:rPr>
              <a:t> (Front-end)</a:t>
            </a:r>
            <a:endParaRPr lang="en-US" sz="1400" dirty="0">
              <a:latin typeface="Roboto Light"/>
              <a:cs typeface="Roboto Light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" y="5407224"/>
            <a:ext cx="9143999" cy="30777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600" spc="-150" dirty="0" err="1" smtClean="0">
                <a:latin typeface="Roboto Light"/>
                <a:cs typeface="Roboto Light"/>
              </a:rPr>
              <a:t>Kelompok</a:t>
            </a:r>
            <a:r>
              <a:rPr lang="en-US" sz="1600" spc="-150" dirty="0" smtClean="0">
                <a:latin typeface="Roboto Light"/>
                <a:cs typeface="Roboto Light"/>
              </a:rPr>
              <a:t> 1   |   </a:t>
            </a:r>
            <a:r>
              <a:rPr lang="en-US" sz="1600" spc="-150" dirty="0" err="1" smtClean="0">
                <a:latin typeface="Roboto Light"/>
                <a:cs typeface="Roboto Light"/>
              </a:rPr>
              <a:t>Perancangan</a:t>
            </a:r>
            <a:r>
              <a:rPr lang="en-US" sz="1600" spc="-150" dirty="0" smtClean="0">
                <a:latin typeface="Roboto Light"/>
                <a:cs typeface="Roboto Light"/>
              </a:rPr>
              <a:t> Web   |   BSI</a:t>
            </a:r>
          </a:p>
        </p:txBody>
      </p:sp>
      <p:sp>
        <p:nvSpPr>
          <p:cNvPr id="25" name="Rectangle 24"/>
          <p:cNvSpPr/>
          <p:nvPr/>
        </p:nvSpPr>
        <p:spPr>
          <a:xfrm>
            <a:off x="2940446" y="0"/>
            <a:ext cx="2906715" cy="418643"/>
          </a:xfrm>
          <a:prstGeom prst="rect">
            <a:avLst/>
          </a:prstGeom>
          <a:solidFill>
            <a:schemeClr val="tx1">
              <a:lumMod val="85000"/>
              <a:lumOff val="15000"/>
              <a:alpha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60000"/>
              </a:lnSpc>
            </a:pPr>
            <a:r>
              <a:rPr lang="en-US" sz="2400" b="1" spc="-150" dirty="0" err="1" smtClean="0">
                <a:latin typeface="Arial"/>
                <a:cs typeface="Arial"/>
              </a:rPr>
              <a:t>Tamplate</a:t>
            </a:r>
            <a:r>
              <a:rPr lang="en-US" sz="2400" b="1" spc="-150" dirty="0" smtClean="0">
                <a:latin typeface="Arial"/>
                <a:cs typeface="Arial"/>
              </a:rPr>
              <a:t> Front-end</a:t>
            </a:r>
            <a:endParaRPr lang="en-US" b="1" spc="-150" dirty="0">
              <a:latin typeface="Arial"/>
              <a:cs typeface="Arial"/>
            </a:endParaRPr>
          </a:p>
        </p:txBody>
      </p:sp>
      <p:cxnSp>
        <p:nvCxnSpPr>
          <p:cNvPr id="50" name="Straight Arrow Connector 49"/>
          <p:cNvCxnSpPr>
            <a:stCxn id="51" idx="1"/>
          </p:cNvCxnSpPr>
          <p:nvPr/>
        </p:nvCxnSpPr>
        <p:spPr>
          <a:xfrm flipH="1">
            <a:off x="4970279" y="2976114"/>
            <a:ext cx="1319984" cy="0"/>
          </a:xfrm>
          <a:prstGeom prst="straightConnector1">
            <a:avLst/>
          </a:prstGeom>
          <a:ln>
            <a:solidFill>
              <a:srgbClr val="C2131C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>
            <a:off x="6290263" y="2766792"/>
            <a:ext cx="2008653" cy="41864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sz="2400" b="1" spc="-150" dirty="0" smtClean="0">
                <a:latin typeface="Arial"/>
                <a:cs typeface="Arial"/>
              </a:rPr>
              <a:t>Body</a:t>
            </a:r>
            <a:endParaRPr lang="en-US" b="1" spc="-150" dirty="0">
              <a:latin typeface="Arial"/>
              <a:cs typeface="Arial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5266216" y="4858870"/>
            <a:ext cx="3927770" cy="418643"/>
          </a:xfrm>
          <a:prstGeom prst="rect">
            <a:avLst/>
          </a:prstGeom>
          <a:solidFill>
            <a:schemeClr val="tx1">
              <a:lumMod val="85000"/>
              <a:lumOff val="15000"/>
              <a:alpha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60000"/>
              </a:lnSpc>
            </a:pPr>
            <a:r>
              <a:rPr lang="en-US" sz="2000" spc="-150" dirty="0" err="1" smtClean="0">
                <a:latin typeface="Arial"/>
                <a:cs typeface="Arial"/>
              </a:rPr>
              <a:t>Gambar</a:t>
            </a:r>
            <a:r>
              <a:rPr lang="en-US" sz="2000" spc="-150" dirty="0" smtClean="0">
                <a:latin typeface="Arial"/>
                <a:cs typeface="Arial"/>
              </a:rPr>
              <a:t> </a:t>
            </a:r>
            <a:r>
              <a:rPr lang="en-US" sz="2000" spc="-150" dirty="0" err="1" smtClean="0">
                <a:latin typeface="Arial"/>
                <a:cs typeface="Arial"/>
              </a:rPr>
              <a:t>Rancagan</a:t>
            </a:r>
            <a:r>
              <a:rPr lang="en-US" sz="2000" spc="-150" dirty="0" smtClean="0">
                <a:latin typeface="Arial"/>
                <a:cs typeface="Arial"/>
              </a:rPr>
              <a:t> Menu </a:t>
            </a:r>
            <a:r>
              <a:rPr lang="en-US" sz="2000" spc="-150" dirty="0" err="1" smtClean="0">
                <a:latin typeface="Arial"/>
                <a:cs typeface="Arial"/>
              </a:rPr>
              <a:t>Utama</a:t>
            </a:r>
            <a:endParaRPr lang="en-US" sz="2000" spc="-150" dirty="0">
              <a:latin typeface="Arial"/>
              <a:cs typeface="Arial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010"/>
          <a:stretch/>
        </p:blipFill>
        <p:spPr>
          <a:xfrm>
            <a:off x="1244522" y="1163664"/>
            <a:ext cx="3581231" cy="4043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967828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500"/>
                            </p:stCondLst>
                            <p:childTnLst>
                              <p:par>
                                <p:cTn id="5" presetID="2" presetClass="entr" presetSubtype="8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2" presetClass="entr" presetSubtype="8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2" presetClass="entr" presetSubtype="8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" presetClass="entr" presetSubtype="8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25" grpId="0" animBg="1"/>
      <p:bldP spid="51" grpId="0" animBg="1"/>
      <p:bldP spid="5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3035138" cy="84044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70000"/>
              </a:lnSpc>
            </a:pPr>
            <a:r>
              <a:rPr lang="en-US" sz="4800" b="1" spc="-150" dirty="0" err="1" smtClean="0">
                <a:latin typeface="Arial"/>
                <a:cs typeface="Arial"/>
              </a:rPr>
              <a:t>R</a:t>
            </a:r>
            <a:r>
              <a:rPr lang="en-US" sz="4000" b="1" spc="-150" dirty="0" err="1" smtClean="0">
                <a:latin typeface="Arial"/>
                <a:cs typeface="Arial"/>
              </a:rPr>
              <a:t>ancangan</a:t>
            </a:r>
            <a:endParaRPr lang="en-US" sz="4000" b="1" spc="-150" dirty="0">
              <a:latin typeface="Arial"/>
              <a:cs typeface="Arial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702315"/>
            <a:ext cx="2823882" cy="27625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60000"/>
              </a:lnSpc>
            </a:pPr>
            <a:r>
              <a:rPr lang="en-US" sz="1400" dirty="0" smtClean="0">
                <a:latin typeface="Roboto Light"/>
                <a:cs typeface="Roboto Light"/>
              </a:rPr>
              <a:t>Website </a:t>
            </a:r>
            <a:r>
              <a:rPr lang="en-US" sz="1400" dirty="0" err="1" smtClean="0">
                <a:latin typeface="Roboto Light"/>
                <a:cs typeface="Roboto Light"/>
              </a:rPr>
              <a:t>Pengunjung</a:t>
            </a:r>
            <a:r>
              <a:rPr lang="en-US" sz="1400" dirty="0" smtClean="0">
                <a:latin typeface="Roboto Light"/>
                <a:cs typeface="Roboto Light"/>
              </a:rPr>
              <a:t> (Front-end)</a:t>
            </a:r>
            <a:endParaRPr lang="en-US" sz="1400" dirty="0">
              <a:latin typeface="Roboto Light"/>
              <a:cs typeface="Roboto Light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" y="5407224"/>
            <a:ext cx="9143999" cy="30777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600" spc="-150" dirty="0" err="1" smtClean="0">
                <a:latin typeface="Roboto Light"/>
                <a:cs typeface="Roboto Light"/>
              </a:rPr>
              <a:t>Kelompok</a:t>
            </a:r>
            <a:r>
              <a:rPr lang="en-US" sz="1600" spc="-150" dirty="0" smtClean="0">
                <a:latin typeface="Roboto Light"/>
                <a:cs typeface="Roboto Light"/>
              </a:rPr>
              <a:t> 1   |   </a:t>
            </a:r>
            <a:r>
              <a:rPr lang="en-US" sz="1600" spc="-150" dirty="0" err="1" smtClean="0">
                <a:latin typeface="Roboto Light"/>
                <a:cs typeface="Roboto Light"/>
              </a:rPr>
              <a:t>Perancangan</a:t>
            </a:r>
            <a:r>
              <a:rPr lang="en-US" sz="1600" spc="-150" dirty="0" smtClean="0">
                <a:latin typeface="Roboto Light"/>
                <a:cs typeface="Roboto Light"/>
              </a:rPr>
              <a:t> Web   |   BSI</a:t>
            </a:r>
          </a:p>
        </p:txBody>
      </p:sp>
      <p:sp>
        <p:nvSpPr>
          <p:cNvPr id="25" name="Rectangle 24"/>
          <p:cNvSpPr/>
          <p:nvPr/>
        </p:nvSpPr>
        <p:spPr>
          <a:xfrm>
            <a:off x="2940446" y="0"/>
            <a:ext cx="2906715" cy="418643"/>
          </a:xfrm>
          <a:prstGeom prst="rect">
            <a:avLst/>
          </a:prstGeom>
          <a:solidFill>
            <a:schemeClr val="tx1">
              <a:lumMod val="85000"/>
              <a:lumOff val="15000"/>
              <a:alpha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60000"/>
              </a:lnSpc>
            </a:pPr>
            <a:r>
              <a:rPr lang="en-US" sz="2400" b="1" spc="-150" dirty="0" err="1" smtClean="0">
                <a:latin typeface="Arial"/>
                <a:cs typeface="Arial"/>
              </a:rPr>
              <a:t>Tamplate</a:t>
            </a:r>
            <a:r>
              <a:rPr lang="en-US" sz="2400" b="1" spc="-150" dirty="0" smtClean="0">
                <a:latin typeface="Arial"/>
                <a:cs typeface="Arial"/>
              </a:rPr>
              <a:t> Front-end</a:t>
            </a:r>
            <a:endParaRPr lang="en-US" b="1" spc="-150" dirty="0">
              <a:latin typeface="Arial"/>
              <a:cs typeface="Arial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5266216" y="4858870"/>
            <a:ext cx="3927770" cy="418643"/>
          </a:xfrm>
          <a:prstGeom prst="rect">
            <a:avLst/>
          </a:prstGeom>
          <a:solidFill>
            <a:schemeClr val="tx1">
              <a:lumMod val="85000"/>
              <a:lumOff val="15000"/>
              <a:alpha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60000"/>
              </a:lnSpc>
            </a:pPr>
            <a:r>
              <a:rPr lang="en-US" spc="-150" dirty="0" err="1" smtClean="0">
                <a:latin typeface="Arial"/>
                <a:cs typeface="Arial"/>
              </a:rPr>
              <a:t>Gambar</a:t>
            </a:r>
            <a:r>
              <a:rPr lang="en-US" spc="-150" dirty="0" smtClean="0">
                <a:latin typeface="Arial"/>
                <a:cs typeface="Arial"/>
              </a:rPr>
              <a:t> </a:t>
            </a:r>
            <a:r>
              <a:rPr lang="en-US" spc="-150" dirty="0" err="1" smtClean="0">
                <a:latin typeface="Arial"/>
                <a:cs typeface="Arial"/>
              </a:rPr>
              <a:t>Rancagan</a:t>
            </a:r>
            <a:r>
              <a:rPr lang="en-US" spc="-150" dirty="0" smtClean="0">
                <a:latin typeface="Arial"/>
                <a:cs typeface="Arial"/>
              </a:rPr>
              <a:t> Item </a:t>
            </a:r>
            <a:r>
              <a:rPr lang="en-US" spc="-150" dirty="0" err="1" smtClean="0">
                <a:latin typeface="Arial"/>
                <a:cs typeface="Arial"/>
              </a:rPr>
              <a:t>Produk</a:t>
            </a:r>
            <a:r>
              <a:rPr lang="en-US" spc="-150" dirty="0" smtClean="0">
                <a:latin typeface="Arial"/>
                <a:cs typeface="Arial"/>
              </a:rPr>
              <a:t> Sepatu</a:t>
            </a:r>
            <a:endParaRPr lang="en-US" spc="-150" dirty="0">
              <a:latin typeface="Arial"/>
              <a:cs typeface="Arial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010"/>
          <a:stretch/>
        </p:blipFill>
        <p:spPr>
          <a:xfrm>
            <a:off x="650162" y="1163664"/>
            <a:ext cx="3581231" cy="404354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503623" y="2723456"/>
            <a:ext cx="811259" cy="1198363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319" b="19783"/>
          <a:stretch/>
        </p:blipFill>
        <p:spPr>
          <a:xfrm>
            <a:off x="2457560" y="2678668"/>
            <a:ext cx="865000" cy="129246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319" b="19783"/>
          <a:stretch/>
        </p:blipFill>
        <p:spPr>
          <a:xfrm>
            <a:off x="1751250" y="1301790"/>
            <a:ext cx="2277619" cy="363598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047" b="18044"/>
          <a:stretch/>
        </p:blipFill>
        <p:spPr>
          <a:xfrm>
            <a:off x="4813970" y="1296031"/>
            <a:ext cx="2278464" cy="369321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405" y="4076733"/>
            <a:ext cx="258105" cy="280549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3086200" y="3322637"/>
            <a:ext cx="1648979" cy="41864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sz="2400" b="1" spc="-150" dirty="0" smtClean="0">
                <a:latin typeface="Arial"/>
                <a:cs typeface="Arial"/>
              </a:rPr>
              <a:t>Hover</a:t>
            </a:r>
            <a:endParaRPr lang="en-US" b="1" spc="-15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49149198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8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" presetClass="entr" presetSubtype="8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6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750"/>
                            </p:stCondLst>
                            <p:childTnLst>
                              <p:par>
                                <p:cTn id="28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250"/>
                            </p:stCondLst>
                            <p:childTnLst>
                              <p:par>
                                <p:cTn id="3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75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250"/>
                            </p:stCondLst>
                            <p:childTnLst>
                              <p:par>
                                <p:cTn id="4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2.22222E-6 L 0.19757 -0.26917 " pathEditMode="relative" rAng="0" ptsTypes="AA">
                                      <p:cBhvr>
                                        <p:cTn id="46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878" y="-134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500"/>
                            </p:stCondLst>
                            <p:childTnLst>
                              <p:par>
                                <p:cTn id="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25" grpId="0" animBg="1"/>
      <p:bldP spid="58" grpId="0" animBg="1"/>
      <p:bldP spid="2" grpId="0" animBg="1"/>
      <p:bldP spid="2" grpId="1" animBg="1"/>
      <p:bldP spid="1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3035138" cy="84044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70000"/>
              </a:lnSpc>
            </a:pPr>
            <a:r>
              <a:rPr lang="en-US" sz="4800" b="1" spc="-150" dirty="0" err="1" smtClean="0">
                <a:latin typeface="Arial"/>
                <a:cs typeface="Arial"/>
              </a:rPr>
              <a:t>R</a:t>
            </a:r>
            <a:r>
              <a:rPr lang="en-US" sz="4000" b="1" spc="-150" dirty="0" err="1" smtClean="0">
                <a:latin typeface="Arial"/>
                <a:cs typeface="Arial"/>
              </a:rPr>
              <a:t>ancangan</a:t>
            </a:r>
            <a:endParaRPr lang="en-US" sz="4000" b="1" spc="-150" dirty="0">
              <a:latin typeface="Arial"/>
              <a:cs typeface="Arial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702315"/>
            <a:ext cx="2823882" cy="27625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60000"/>
              </a:lnSpc>
            </a:pPr>
            <a:r>
              <a:rPr lang="en-US" sz="1400" dirty="0" smtClean="0">
                <a:latin typeface="Roboto Light"/>
                <a:cs typeface="Roboto Light"/>
              </a:rPr>
              <a:t>Website </a:t>
            </a:r>
            <a:r>
              <a:rPr lang="en-US" sz="1400" dirty="0" err="1" smtClean="0">
                <a:latin typeface="Roboto Light"/>
                <a:cs typeface="Roboto Light"/>
              </a:rPr>
              <a:t>Pengunjung</a:t>
            </a:r>
            <a:r>
              <a:rPr lang="en-US" sz="1400" dirty="0" smtClean="0">
                <a:latin typeface="Roboto Light"/>
                <a:cs typeface="Roboto Light"/>
              </a:rPr>
              <a:t> (Front-end)</a:t>
            </a:r>
            <a:endParaRPr lang="en-US" sz="1400" dirty="0">
              <a:latin typeface="Roboto Light"/>
              <a:cs typeface="Roboto Light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" y="5407224"/>
            <a:ext cx="9143999" cy="30777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600" spc="-150" dirty="0" err="1" smtClean="0">
                <a:latin typeface="Roboto Light"/>
                <a:cs typeface="Roboto Light"/>
              </a:rPr>
              <a:t>Kelompok</a:t>
            </a:r>
            <a:r>
              <a:rPr lang="en-US" sz="1600" spc="-150" dirty="0" smtClean="0">
                <a:latin typeface="Roboto Light"/>
                <a:cs typeface="Roboto Light"/>
              </a:rPr>
              <a:t> 1   |   </a:t>
            </a:r>
            <a:r>
              <a:rPr lang="en-US" sz="1600" spc="-150" dirty="0" err="1" smtClean="0">
                <a:latin typeface="Roboto Light"/>
                <a:cs typeface="Roboto Light"/>
              </a:rPr>
              <a:t>Perancangan</a:t>
            </a:r>
            <a:r>
              <a:rPr lang="en-US" sz="1600" spc="-150" dirty="0" smtClean="0">
                <a:latin typeface="Roboto Light"/>
                <a:cs typeface="Roboto Light"/>
              </a:rPr>
              <a:t> Web   |   BSI</a:t>
            </a:r>
          </a:p>
        </p:txBody>
      </p:sp>
      <p:sp>
        <p:nvSpPr>
          <p:cNvPr id="25" name="Rectangle 24"/>
          <p:cNvSpPr/>
          <p:nvPr/>
        </p:nvSpPr>
        <p:spPr>
          <a:xfrm>
            <a:off x="2940446" y="0"/>
            <a:ext cx="2906715" cy="418643"/>
          </a:xfrm>
          <a:prstGeom prst="rect">
            <a:avLst/>
          </a:prstGeom>
          <a:solidFill>
            <a:schemeClr val="tx1">
              <a:lumMod val="85000"/>
              <a:lumOff val="15000"/>
              <a:alpha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60000"/>
              </a:lnSpc>
            </a:pPr>
            <a:r>
              <a:rPr lang="en-US" sz="2400" b="1" spc="-150" dirty="0" err="1" smtClean="0">
                <a:latin typeface="Arial"/>
                <a:cs typeface="Arial"/>
              </a:rPr>
              <a:t>Tamplate</a:t>
            </a:r>
            <a:r>
              <a:rPr lang="en-US" sz="2400" b="1" spc="-150" dirty="0" smtClean="0">
                <a:latin typeface="Arial"/>
                <a:cs typeface="Arial"/>
              </a:rPr>
              <a:t> Front-end</a:t>
            </a:r>
            <a:endParaRPr lang="en-US" b="1" spc="-150" dirty="0">
              <a:latin typeface="Arial"/>
              <a:cs typeface="Arial"/>
            </a:endParaRPr>
          </a:p>
        </p:txBody>
      </p:sp>
      <p:pic>
        <p:nvPicPr>
          <p:cNvPr id="12" name="Picture 11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876"/>
          <a:stretch/>
        </p:blipFill>
        <p:spPr bwMode="auto">
          <a:xfrm>
            <a:off x="141111" y="978566"/>
            <a:ext cx="5009443" cy="442865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="" xmlns:a14="http://schemas.microsoft.com/office/drawing/2010/main"/>
            </a:ext>
          </a:extLst>
        </p:spPr>
      </p:pic>
      <p:pic>
        <p:nvPicPr>
          <p:cNvPr id="14" name="Picture 13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762"/>
          <a:stretch/>
        </p:blipFill>
        <p:spPr bwMode="auto">
          <a:xfrm>
            <a:off x="5150554" y="1045409"/>
            <a:ext cx="3952240" cy="238368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="" xmlns:a14="http://schemas.microsoft.com/office/drawing/2010/main"/>
            </a:ext>
          </a:extLst>
        </p:spPr>
      </p:pic>
      <p:cxnSp>
        <p:nvCxnSpPr>
          <p:cNvPr id="16" name="Straight Arrow Connector 15"/>
          <p:cNvCxnSpPr/>
          <p:nvPr/>
        </p:nvCxnSpPr>
        <p:spPr>
          <a:xfrm flipH="1">
            <a:off x="4527177" y="4787040"/>
            <a:ext cx="1319984" cy="0"/>
          </a:xfrm>
          <a:prstGeom prst="straightConnector1">
            <a:avLst/>
          </a:prstGeom>
          <a:ln>
            <a:solidFill>
              <a:srgbClr val="C2131C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5847161" y="3660299"/>
            <a:ext cx="3346825" cy="648076"/>
          </a:xfrm>
          <a:prstGeom prst="rect">
            <a:avLst/>
          </a:prstGeom>
          <a:solidFill>
            <a:schemeClr val="tx1">
              <a:lumMod val="85000"/>
              <a:lumOff val="15000"/>
              <a:alpha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pc="-150" dirty="0" err="1" smtClean="0">
                <a:latin typeface="Arial"/>
                <a:cs typeface="Arial"/>
              </a:rPr>
              <a:t>Gambar</a:t>
            </a:r>
            <a:r>
              <a:rPr lang="en-US" spc="-150" dirty="0" smtClean="0">
                <a:latin typeface="Arial"/>
                <a:cs typeface="Arial"/>
              </a:rPr>
              <a:t> </a:t>
            </a:r>
            <a:r>
              <a:rPr lang="id-ID" spc="-150" dirty="0" smtClean="0">
                <a:latin typeface="Arial"/>
                <a:cs typeface="Arial"/>
              </a:rPr>
              <a:t>r</a:t>
            </a:r>
            <a:r>
              <a:rPr lang="en-US" spc="-150" dirty="0" err="1" smtClean="0">
                <a:latin typeface="Arial"/>
                <a:cs typeface="Arial"/>
              </a:rPr>
              <a:t>anca</a:t>
            </a:r>
            <a:r>
              <a:rPr lang="id-ID" spc="-150" dirty="0" smtClean="0">
                <a:latin typeface="Arial"/>
                <a:cs typeface="Arial"/>
              </a:rPr>
              <a:t>n</a:t>
            </a:r>
            <a:r>
              <a:rPr lang="en-US" spc="-150" dirty="0" err="1" smtClean="0">
                <a:latin typeface="Arial"/>
                <a:cs typeface="Arial"/>
              </a:rPr>
              <a:t>gan</a:t>
            </a:r>
            <a:r>
              <a:rPr lang="en-US" spc="-150" dirty="0" smtClean="0">
                <a:latin typeface="Arial"/>
                <a:cs typeface="Arial"/>
              </a:rPr>
              <a:t> </a:t>
            </a:r>
            <a:r>
              <a:rPr lang="id-ID" spc="-150" dirty="0">
                <a:latin typeface="Arial"/>
                <a:cs typeface="Arial"/>
              </a:rPr>
              <a:t>p</a:t>
            </a:r>
            <a:r>
              <a:rPr lang="en-US" spc="-150" dirty="0" err="1" smtClean="0">
                <a:latin typeface="Arial"/>
                <a:cs typeface="Arial"/>
              </a:rPr>
              <a:t>opup</a:t>
            </a:r>
            <a:r>
              <a:rPr lang="en-US" spc="-150" dirty="0" smtClean="0">
                <a:latin typeface="Arial"/>
                <a:cs typeface="Arial"/>
              </a:rPr>
              <a:t> </a:t>
            </a:r>
            <a:r>
              <a:rPr lang="id-ID" spc="-150" dirty="0" smtClean="0">
                <a:latin typeface="Arial"/>
                <a:cs typeface="Arial"/>
              </a:rPr>
              <a:t>p</a:t>
            </a:r>
            <a:r>
              <a:rPr lang="en-US" spc="-150" dirty="0" err="1" smtClean="0">
                <a:latin typeface="Arial"/>
                <a:cs typeface="Arial"/>
              </a:rPr>
              <a:t>emesanan</a:t>
            </a:r>
            <a:endParaRPr lang="en-US" spc="-150" dirty="0">
              <a:latin typeface="Arial"/>
              <a:cs typeface="Arial"/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 flipV="1">
            <a:off x="6372576" y="2739907"/>
            <a:ext cx="0" cy="920392"/>
          </a:xfrm>
          <a:prstGeom prst="straightConnector1">
            <a:avLst/>
          </a:prstGeom>
          <a:ln>
            <a:solidFill>
              <a:srgbClr val="C2131C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Rectangle 57"/>
          <p:cNvSpPr/>
          <p:nvPr/>
        </p:nvSpPr>
        <p:spPr>
          <a:xfrm>
            <a:off x="5847160" y="4460399"/>
            <a:ext cx="3346825" cy="648076"/>
          </a:xfrm>
          <a:prstGeom prst="rect">
            <a:avLst/>
          </a:prstGeom>
          <a:solidFill>
            <a:schemeClr val="tx1">
              <a:lumMod val="85000"/>
              <a:lumOff val="15000"/>
              <a:alpha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pc="-150" dirty="0" err="1" smtClean="0">
                <a:latin typeface="Arial"/>
                <a:cs typeface="Arial"/>
              </a:rPr>
              <a:t>Gambar</a:t>
            </a:r>
            <a:r>
              <a:rPr lang="en-US" spc="-150" dirty="0" smtClean="0">
                <a:latin typeface="Arial"/>
                <a:cs typeface="Arial"/>
              </a:rPr>
              <a:t> </a:t>
            </a:r>
            <a:r>
              <a:rPr lang="id-ID" spc="-150" dirty="0">
                <a:latin typeface="Arial"/>
                <a:cs typeface="Arial"/>
              </a:rPr>
              <a:t>r</a:t>
            </a:r>
            <a:r>
              <a:rPr lang="en-US" spc="-150" dirty="0" err="1" smtClean="0">
                <a:latin typeface="Arial"/>
                <a:cs typeface="Arial"/>
              </a:rPr>
              <a:t>anca</a:t>
            </a:r>
            <a:r>
              <a:rPr lang="id-ID" spc="-150" dirty="0" smtClean="0">
                <a:latin typeface="Arial"/>
                <a:cs typeface="Arial"/>
              </a:rPr>
              <a:t>n</a:t>
            </a:r>
            <a:r>
              <a:rPr lang="en-US" spc="-150" dirty="0" err="1" smtClean="0">
                <a:latin typeface="Arial"/>
                <a:cs typeface="Arial"/>
              </a:rPr>
              <a:t>gan</a:t>
            </a:r>
            <a:r>
              <a:rPr lang="en-US" spc="-150" dirty="0" smtClean="0">
                <a:latin typeface="Arial"/>
                <a:cs typeface="Arial"/>
              </a:rPr>
              <a:t> </a:t>
            </a:r>
            <a:r>
              <a:rPr lang="id-ID" spc="-150" dirty="0" smtClean="0">
                <a:latin typeface="Arial"/>
                <a:cs typeface="Arial"/>
              </a:rPr>
              <a:t>p</a:t>
            </a:r>
            <a:r>
              <a:rPr lang="en-US" spc="-150" dirty="0" err="1" smtClean="0">
                <a:latin typeface="Arial"/>
                <a:cs typeface="Arial"/>
              </a:rPr>
              <a:t>opup</a:t>
            </a:r>
            <a:r>
              <a:rPr lang="en-US" spc="-150" dirty="0" smtClean="0">
                <a:latin typeface="Arial"/>
                <a:cs typeface="Arial"/>
              </a:rPr>
              <a:t> </a:t>
            </a:r>
            <a:endParaRPr lang="id-ID" spc="-150" dirty="0" smtClean="0">
              <a:latin typeface="Arial"/>
              <a:cs typeface="Arial"/>
            </a:endParaRPr>
          </a:p>
          <a:p>
            <a:pPr algn="ctr">
              <a:lnSpc>
                <a:spcPct val="90000"/>
              </a:lnSpc>
            </a:pPr>
            <a:r>
              <a:rPr lang="id-ID" spc="-150" dirty="0" smtClean="0">
                <a:latin typeface="Arial"/>
                <a:cs typeface="Arial"/>
              </a:rPr>
              <a:t>q</a:t>
            </a:r>
            <a:r>
              <a:rPr lang="en-US" spc="-150" dirty="0" err="1" smtClean="0">
                <a:latin typeface="Arial"/>
                <a:cs typeface="Arial"/>
              </a:rPr>
              <a:t>uickview</a:t>
            </a:r>
            <a:endParaRPr lang="en-US" spc="-15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7869788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8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" presetClass="entr" presetSubtype="2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" presetClass="entr" presetSubtype="2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25" grpId="0" animBg="1"/>
      <p:bldP spid="15" grpId="0" animBg="1"/>
      <p:bldP spid="5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3035138" cy="84044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70000"/>
              </a:lnSpc>
            </a:pPr>
            <a:r>
              <a:rPr lang="en-US" sz="4800" b="1" spc="-150" dirty="0" err="1" smtClean="0">
                <a:latin typeface="Arial"/>
                <a:cs typeface="Arial"/>
              </a:rPr>
              <a:t>R</a:t>
            </a:r>
            <a:r>
              <a:rPr lang="en-US" sz="4000" b="1" spc="-150" dirty="0" err="1" smtClean="0">
                <a:latin typeface="Arial"/>
                <a:cs typeface="Arial"/>
              </a:rPr>
              <a:t>ancangan</a:t>
            </a:r>
            <a:endParaRPr lang="en-US" sz="4000" b="1" spc="-150" dirty="0">
              <a:latin typeface="Arial"/>
              <a:cs typeface="Arial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702315"/>
            <a:ext cx="2823882" cy="27625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60000"/>
              </a:lnSpc>
            </a:pPr>
            <a:r>
              <a:rPr lang="en-US" sz="1400" dirty="0" smtClean="0">
                <a:latin typeface="Roboto Light"/>
                <a:cs typeface="Roboto Light"/>
              </a:rPr>
              <a:t>Website </a:t>
            </a:r>
            <a:r>
              <a:rPr lang="en-US" sz="1400" dirty="0" err="1" smtClean="0">
                <a:latin typeface="Roboto Light"/>
                <a:cs typeface="Roboto Light"/>
              </a:rPr>
              <a:t>Pengunjung</a:t>
            </a:r>
            <a:r>
              <a:rPr lang="en-US" sz="1400" dirty="0" smtClean="0">
                <a:latin typeface="Roboto Light"/>
                <a:cs typeface="Roboto Light"/>
              </a:rPr>
              <a:t> (Front-end)</a:t>
            </a:r>
            <a:endParaRPr lang="en-US" sz="1400" dirty="0">
              <a:latin typeface="Roboto Light"/>
              <a:cs typeface="Roboto Light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" y="5407224"/>
            <a:ext cx="9143999" cy="30777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600" spc="-150" dirty="0" err="1" smtClean="0">
                <a:latin typeface="Roboto Light"/>
                <a:cs typeface="Roboto Light"/>
              </a:rPr>
              <a:t>Kelompok</a:t>
            </a:r>
            <a:r>
              <a:rPr lang="en-US" sz="1600" spc="-150" dirty="0" smtClean="0">
                <a:latin typeface="Roboto Light"/>
                <a:cs typeface="Roboto Light"/>
              </a:rPr>
              <a:t> 1   |   </a:t>
            </a:r>
            <a:r>
              <a:rPr lang="en-US" sz="1600" spc="-150" dirty="0" err="1" smtClean="0">
                <a:latin typeface="Roboto Light"/>
                <a:cs typeface="Roboto Light"/>
              </a:rPr>
              <a:t>Perancangan</a:t>
            </a:r>
            <a:r>
              <a:rPr lang="en-US" sz="1600" spc="-150" dirty="0" smtClean="0">
                <a:latin typeface="Roboto Light"/>
                <a:cs typeface="Roboto Light"/>
              </a:rPr>
              <a:t> Web   |   BSI</a:t>
            </a:r>
          </a:p>
        </p:txBody>
      </p:sp>
      <p:sp>
        <p:nvSpPr>
          <p:cNvPr id="25" name="Rectangle 24"/>
          <p:cNvSpPr/>
          <p:nvPr/>
        </p:nvSpPr>
        <p:spPr>
          <a:xfrm>
            <a:off x="2940446" y="0"/>
            <a:ext cx="2906715" cy="418643"/>
          </a:xfrm>
          <a:prstGeom prst="rect">
            <a:avLst/>
          </a:prstGeom>
          <a:solidFill>
            <a:schemeClr val="tx1">
              <a:lumMod val="85000"/>
              <a:lumOff val="15000"/>
              <a:alpha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60000"/>
              </a:lnSpc>
            </a:pPr>
            <a:r>
              <a:rPr lang="en-US" sz="2400" b="1" spc="-150" dirty="0" err="1" smtClean="0">
                <a:latin typeface="Arial"/>
                <a:cs typeface="Arial"/>
              </a:rPr>
              <a:t>Tamplate</a:t>
            </a:r>
            <a:r>
              <a:rPr lang="en-US" sz="2400" b="1" spc="-150" dirty="0" smtClean="0">
                <a:latin typeface="Arial"/>
                <a:cs typeface="Arial"/>
              </a:rPr>
              <a:t> Front-end</a:t>
            </a:r>
            <a:endParaRPr lang="en-US" b="1" spc="-150" dirty="0">
              <a:latin typeface="Arial"/>
              <a:cs typeface="Arial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1" y="2547928"/>
            <a:ext cx="3346825" cy="648076"/>
          </a:xfrm>
          <a:prstGeom prst="rect">
            <a:avLst/>
          </a:prstGeom>
          <a:solidFill>
            <a:schemeClr val="tx1">
              <a:lumMod val="85000"/>
              <a:lumOff val="15000"/>
              <a:alpha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pc="-150" dirty="0" err="1" smtClean="0">
                <a:latin typeface="Arial"/>
                <a:cs typeface="Arial"/>
              </a:rPr>
              <a:t>Gambar</a:t>
            </a:r>
            <a:r>
              <a:rPr lang="en-US" spc="-150" dirty="0" smtClean="0">
                <a:latin typeface="Arial"/>
                <a:cs typeface="Arial"/>
              </a:rPr>
              <a:t> </a:t>
            </a:r>
            <a:r>
              <a:rPr lang="id-ID" spc="-150" dirty="0" smtClean="0">
                <a:latin typeface="Arial"/>
                <a:cs typeface="Arial"/>
              </a:rPr>
              <a:t>r</a:t>
            </a:r>
            <a:r>
              <a:rPr lang="en-US" spc="-150" dirty="0" err="1" smtClean="0">
                <a:latin typeface="Arial"/>
                <a:cs typeface="Arial"/>
              </a:rPr>
              <a:t>anca</a:t>
            </a:r>
            <a:r>
              <a:rPr lang="id-ID" spc="-150" dirty="0" smtClean="0">
                <a:latin typeface="Arial"/>
                <a:cs typeface="Arial"/>
              </a:rPr>
              <a:t>n</a:t>
            </a:r>
            <a:r>
              <a:rPr lang="en-US" spc="-150" dirty="0" err="1" smtClean="0">
                <a:latin typeface="Arial"/>
                <a:cs typeface="Arial"/>
              </a:rPr>
              <a:t>gan</a:t>
            </a:r>
            <a:r>
              <a:rPr lang="en-US" spc="-150" dirty="0" smtClean="0">
                <a:latin typeface="Arial"/>
                <a:cs typeface="Arial"/>
              </a:rPr>
              <a:t> </a:t>
            </a:r>
            <a:r>
              <a:rPr lang="id-ID" spc="-150" dirty="0" smtClean="0">
                <a:latin typeface="Arial"/>
                <a:cs typeface="Arial"/>
              </a:rPr>
              <a:t>l</a:t>
            </a:r>
            <a:r>
              <a:rPr lang="en-US" spc="-150" dirty="0" err="1" smtClean="0">
                <a:latin typeface="Arial"/>
                <a:cs typeface="Arial"/>
              </a:rPr>
              <a:t>ist</a:t>
            </a:r>
            <a:r>
              <a:rPr lang="en-US" spc="-150" dirty="0" smtClean="0">
                <a:latin typeface="Arial"/>
                <a:cs typeface="Arial"/>
              </a:rPr>
              <a:t> </a:t>
            </a:r>
            <a:r>
              <a:rPr lang="id-ID" spc="-150" dirty="0" smtClean="0">
                <a:latin typeface="Arial"/>
                <a:cs typeface="Arial"/>
              </a:rPr>
              <a:t>p</a:t>
            </a:r>
            <a:r>
              <a:rPr lang="en-US" spc="-150" dirty="0" err="1" smtClean="0">
                <a:latin typeface="Arial"/>
                <a:cs typeface="Arial"/>
              </a:rPr>
              <a:t>er</a:t>
            </a:r>
            <a:r>
              <a:rPr lang="en-US" spc="-150" dirty="0" smtClean="0">
                <a:latin typeface="Arial"/>
                <a:cs typeface="Arial"/>
              </a:rPr>
              <a:t> </a:t>
            </a:r>
            <a:r>
              <a:rPr lang="id-ID" spc="-150" dirty="0">
                <a:latin typeface="Arial"/>
                <a:cs typeface="Arial"/>
              </a:rPr>
              <a:t>k</a:t>
            </a:r>
            <a:r>
              <a:rPr lang="en-US" spc="-150" dirty="0" err="1" smtClean="0">
                <a:latin typeface="Arial"/>
                <a:cs typeface="Arial"/>
              </a:rPr>
              <a:t>atagori</a:t>
            </a:r>
            <a:endParaRPr lang="en-US" spc="-150" dirty="0">
              <a:latin typeface="Arial"/>
              <a:cs typeface="Arial"/>
            </a:endParaRPr>
          </a:p>
        </p:txBody>
      </p:sp>
      <p:pic>
        <p:nvPicPr>
          <p:cNvPr id="13" name="Picture 12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523232"/>
            <a:ext cx="5177117" cy="4712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969008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8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" presetClass="entr" presetSubtype="8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25" grpId="0" animBg="1"/>
      <p:bldP spid="5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3035138" cy="84044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70000"/>
              </a:lnSpc>
            </a:pPr>
            <a:r>
              <a:rPr lang="en-US" sz="4800" b="1" spc="-150" dirty="0" err="1" smtClean="0">
                <a:latin typeface="Arial"/>
                <a:cs typeface="Arial"/>
              </a:rPr>
              <a:t>R</a:t>
            </a:r>
            <a:r>
              <a:rPr lang="en-US" sz="4000" b="1" spc="-150" dirty="0" err="1" smtClean="0">
                <a:latin typeface="Arial"/>
                <a:cs typeface="Arial"/>
              </a:rPr>
              <a:t>ancangan</a:t>
            </a:r>
            <a:endParaRPr lang="en-US" sz="4000" b="1" spc="-150" dirty="0">
              <a:latin typeface="Arial"/>
              <a:cs typeface="Arial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702315"/>
            <a:ext cx="2823882" cy="27625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60000"/>
              </a:lnSpc>
            </a:pPr>
            <a:r>
              <a:rPr lang="en-US" sz="1400" dirty="0" smtClean="0">
                <a:latin typeface="Roboto Light"/>
                <a:cs typeface="Roboto Light"/>
              </a:rPr>
              <a:t>Website </a:t>
            </a:r>
            <a:r>
              <a:rPr lang="en-US" sz="1400" dirty="0" err="1" smtClean="0">
                <a:latin typeface="Roboto Light"/>
                <a:cs typeface="Roboto Light"/>
              </a:rPr>
              <a:t>Pengunjung</a:t>
            </a:r>
            <a:r>
              <a:rPr lang="en-US" sz="1400" dirty="0" smtClean="0">
                <a:latin typeface="Roboto Light"/>
                <a:cs typeface="Roboto Light"/>
              </a:rPr>
              <a:t> (Front-end)</a:t>
            </a:r>
            <a:endParaRPr lang="en-US" sz="1400" dirty="0">
              <a:latin typeface="Roboto Light"/>
              <a:cs typeface="Roboto Light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" y="5407224"/>
            <a:ext cx="9143999" cy="30777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600" spc="-150" dirty="0" err="1" smtClean="0">
                <a:latin typeface="Roboto Light"/>
                <a:cs typeface="Roboto Light"/>
              </a:rPr>
              <a:t>Kelompok</a:t>
            </a:r>
            <a:r>
              <a:rPr lang="en-US" sz="1600" spc="-150" dirty="0" smtClean="0">
                <a:latin typeface="Roboto Light"/>
                <a:cs typeface="Roboto Light"/>
              </a:rPr>
              <a:t> 1   |   </a:t>
            </a:r>
            <a:r>
              <a:rPr lang="en-US" sz="1600" spc="-150" dirty="0" err="1" smtClean="0">
                <a:latin typeface="Roboto Light"/>
                <a:cs typeface="Roboto Light"/>
              </a:rPr>
              <a:t>Perancangan</a:t>
            </a:r>
            <a:r>
              <a:rPr lang="en-US" sz="1600" spc="-150" dirty="0" smtClean="0">
                <a:latin typeface="Roboto Light"/>
                <a:cs typeface="Roboto Light"/>
              </a:rPr>
              <a:t> Web   |   BSI</a:t>
            </a:r>
          </a:p>
        </p:txBody>
      </p:sp>
      <p:sp>
        <p:nvSpPr>
          <p:cNvPr id="25" name="Rectangle 24"/>
          <p:cNvSpPr/>
          <p:nvPr/>
        </p:nvSpPr>
        <p:spPr>
          <a:xfrm>
            <a:off x="2940446" y="0"/>
            <a:ext cx="2906715" cy="418643"/>
          </a:xfrm>
          <a:prstGeom prst="rect">
            <a:avLst/>
          </a:prstGeom>
          <a:solidFill>
            <a:schemeClr val="tx1">
              <a:lumMod val="85000"/>
              <a:lumOff val="15000"/>
              <a:alpha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60000"/>
              </a:lnSpc>
            </a:pPr>
            <a:r>
              <a:rPr lang="en-US" sz="2400" b="1" spc="-150" dirty="0" err="1" smtClean="0">
                <a:latin typeface="Arial"/>
                <a:cs typeface="Arial"/>
              </a:rPr>
              <a:t>Tamplate</a:t>
            </a:r>
            <a:r>
              <a:rPr lang="en-US" sz="2400" b="1" spc="-150" dirty="0" smtClean="0">
                <a:latin typeface="Arial"/>
                <a:cs typeface="Arial"/>
              </a:rPr>
              <a:t> Front-end</a:t>
            </a:r>
            <a:endParaRPr lang="en-US" b="1" spc="-150" dirty="0">
              <a:latin typeface="Arial"/>
              <a:cs typeface="Arial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1" y="2547928"/>
            <a:ext cx="3346825" cy="648076"/>
          </a:xfrm>
          <a:prstGeom prst="rect">
            <a:avLst/>
          </a:prstGeom>
          <a:solidFill>
            <a:schemeClr val="tx1">
              <a:lumMod val="85000"/>
              <a:lumOff val="15000"/>
              <a:alpha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pc="-150" dirty="0" err="1" smtClean="0">
                <a:latin typeface="Arial"/>
                <a:cs typeface="Arial"/>
              </a:rPr>
              <a:t>Gambar</a:t>
            </a:r>
            <a:r>
              <a:rPr lang="en-US" spc="-150" dirty="0" smtClean="0">
                <a:latin typeface="Arial"/>
                <a:cs typeface="Arial"/>
              </a:rPr>
              <a:t> </a:t>
            </a:r>
            <a:r>
              <a:rPr lang="id-ID" spc="-150" dirty="0" smtClean="0">
                <a:latin typeface="Arial"/>
                <a:cs typeface="Arial"/>
              </a:rPr>
              <a:t>r</a:t>
            </a:r>
            <a:r>
              <a:rPr lang="en-US" spc="-150" dirty="0" err="1" smtClean="0">
                <a:latin typeface="Arial"/>
                <a:cs typeface="Arial"/>
              </a:rPr>
              <a:t>ancagan</a:t>
            </a:r>
            <a:r>
              <a:rPr lang="en-US" spc="-150" dirty="0" smtClean="0">
                <a:latin typeface="Arial"/>
                <a:cs typeface="Arial"/>
              </a:rPr>
              <a:t> </a:t>
            </a:r>
            <a:r>
              <a:rPr lang="id-ID" spc="-150" dirty="0" smtClean="0">
                <a:latin typeface="Arial"/>
                <a:cs typeface="Arial"/>
              </a:rPr>
              <a:t>h</a:t>
            </a:r>
            <a:r>
              <a:rPr lang="en-US" spc="-150" dirty="0" err="1" smtClean="0">
                <a:latin typeface="Arial"/>
                <a:cs typeface="Arial"/>
              </a:rPr>
              <a:t>alaman</a:t>
            </a:r>
            <a:r>
              <a:rPr lang="en-US" spc="-150" dirty="0" smtClean="0">
                <a:latin typeface="Arial"/>
                <a:cs typeface="Arial"/>
              </a:rPr>
              <a:t> </a:t>
            </a:r>
            <a:r>
              <a:rPr lang="en-US" spc="-150" dirty="0" smtClean="0">
                <a:latin typeface="Arial"/>
                <a:cs typeface="Arial"/>
              </a:rPr>
              <a:t/>
            </a:r>
            <a:br>
              <a:rPr lang="en-US" spc="-150" dirty="0" smtClean="0">
                <a:latin typeface="Arial"/>
                <a:cs typeface="Arial"/>
              </a:rPr>
            </a:br>
            <a:r>
              <a:rPr lang="id-ID" spc="-150" dirty="0" smtClean="0">
                <a:latin typeface="Arial"/>
                <a:cs typeface="Arial"/>
              </a:rPr>
              <a:t>d</a:t>
            </a:r>
            <a:r>
              <a:rPr lang="en-US" spc="-150" dirty="0" err="1" smtClean="0">
                <a:latin typeface="Arial"/>
                <a:cs typeface="Arial"/>
              </a:rPr>
              <a:t>etial</a:t>
            </a:r>
            <a:r>
              <a:rPr lang="en-US" spc="-150" dirty="0" smtClean="0">
                <a:latin typeface="Arial"/>
                <a:cs typeface="Arial"/>
              </a:rPr>
              <a:t> </a:t>
            </a:r>
            <a:r>
              <a:rPr lang="id-ID" spc="-150" dirty="0" smtClean="0">
                <a:latin typeface="Arial"/>
                <a:cs typeface="Arial"/>
              </a:rPr>
              <a:t>p</a:t>
            </a:r>
            <a:r>
              <a:rPr lang="en-US" spc="-150" dirty="0" err="1" smtClean="0">
                <a:latin typeface="Arial"/>
                <a:cs typeface="Arial"/>
              </a:rPr>
              <a:t>roduk</a:t>
            </a:r>
            <a:endParaRPr lang="en-US" spc="-150" dirty="0">
              <a:latin typeface="Arial"/>
              <a:cs typeface="Arial"/>
            </a:endParaRPr>
          </a:p>
        </p:txBody>
      </p:sp>
      <p:pic>
        <p:nvPicPr>
          <p:cNvPr id="8" name="Picture 7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6307" y="523232"/>
            <a:ext cx="5131634" cy="4614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025891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8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" presetClass="entr" presetSubtype="8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25" grpId="0" animBg="1"/>
      <p:bldP spid="58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3035138" cy="84044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70000"/>
              </a:lnSpc>
            </a:pPr>
            <a:r>
              <a:rPr lang="en-US" sz="4800" b="1" spc="-150" dirty="0" err="1" smtClean="0">
                <a:latin typeface="Arial"/>
                <a:cs typeface="Arial"/>
              </a:rPr>
              <a:t>R</a:t>
            </a:r>
            <a:r>
              <a:rPr lang="en-US" sz="4000" b="1" spc="-150" dirty="0" err="1" smtClean="0">
                <a:latin typeface="Arial"/>
                <a:cs typeface="Arial"/>
              </a:rPr>
              <a:t>ancangan</a:t>
            </a:r>
            <a:endParaRPr lang="en-US" sz="4000" b="1" spc="-150" dirty="0">
              <a:latin typeface="Arial"/>
              <a:cs typeface="Arial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702315"/>
            <a:ext cx="2823882" cy="27625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60000"/>
              </a:lnSpc>
            </a:pPr>
            <a:r>
              <a:rPr lang="en-US" sz="1400" dirty="0" smtClean="0">
                <a:latin typeface="Roboto Light"/>
                <a:cs typeface="Roboto Light"/>
              </a:rPr>
              <a:t>Website </a:t>
            </a:r>
            <a:r>
              <a:rPr lang="en-US" sz="1400" dirty="0" err="1" smtClean="0">
                <a:latin typeface="Roboto Light"/>
                <a:cs typeface="Roboto Light"/>
              </a:rPr>
              <a:t>Pengunjung</a:t>
            </a:r>
            <a:r>
              <a:rPr lang="en-US" sz="1400" dirty="0" smtClean="0">
                <a:latin typeface="Roboto Light"/>
                <a:cs typeface="Roboto Light"/>
              </a:rPr>
              <a:t> (Front-end)</a:t>
            </a:r>
            <a:endParaRPr lang="en-US" sz="1400" dirty="0">
              <a:latin typeface="Roboto Light"/>
              <a:cs typeface="Roboto Light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" y="5407224"/>
            <a:ext cx="9143999" cy="30777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600" spc="-150" dirty="0" err="1" smtClean="0">
                <a:latin typeface="Roboto Light"/>
                <a:cs typeface="Roboto Light"/>
              </a:rPr>
              <a:t>Kelompok</a:t>
            </a:r>
            <a:r>
              <a:rPr lang="en-US" sz="1600" spc="-150" dirty="0" smtClean="0">
                <a:latin typeface="Roboto Light"/>
                <a:cs typeface="Roboto Light"/>
              </a:rPr>
              <a:t> 1   |   </a:t>
            </a:r>
            <a:r>
              <a:rPr lang="en-US" sz="1600" spc="-150" dirty="0" err="1" smtClean="0">
                <a:latin typeface="Roboto Light"/>
                <a:cs typeface="Roboto Light"/>
              </a:rPr>
              <a:t>Perancangan</a:t>
            </a:r>
            <a:r>
              <a:rPr lang="en-US" sz="1600" spc="-150" dirty="0" smtClean="0">
                <a:latin typeface="Roboto Light"/>
                <a:cs typeface="Roboto Light"/>
              </a:rPr>
              <a:t> Web   |   BSI</a:t>
            </a:r>
          </a:p>
        </p:txBody>
      </p:sp>
      <p:sp>
        <p:nvSpPr>
          <p:cNvPr id="25" name="Rectangle 24"/>
          <p:cNvSpPr/>
          <p:nvPr/>
        </p:nvSpPr>
        <p:spPr>
          <a:xfrm>
            <a:off x="2940446" y="0"/>
            <a:ext cx="2906715" cy="418643"/>
          </a:xfrm>
          <a:prstGeom prst="rect">
            <a:avLst/>
          </a:prstGeom>
          <a:solidFill>
            <a:schemeClr val="tx1">
              <a:lumMod val="85000"/>
              <a:lumOff val="15000"/>
              <a:alpha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60000"/>
              </a:lnSpc>
            </a:pPr>
            <a:r>
              <a:rPr lang="en-US" sz="2400" b="1" spc="-150" dirty="0" err="1" smtClean="0">
                <a:latin typeface="Arial"/>
                <a:cs typeface="Arial"/>
              </a:rPr>
              <a:t>Tamplate</a:t>
            </a:r>
            <a:r>
              <a:rPr lang="en-US" sz="2400" b="1" spc="-150" dirty="0" smtClean="0">
                <a:latin typeface="Arial"/>
                <a:cs typeface="Arial"/>
              </a:rPr>
              <a:t> Front-end</a:t>
            </a:r>
            <a:endParaRPr lang="en-US" b="1" spc="-150" dirty="0">
              <a:latin typeface="Arial"/>
              <a:cs typeface="Arial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1" y="2547928"/>
            <a:ext cx="3346825" cy="648076"/>
          </a:xfrm>
          <a:prstGeom prst="rect">
            <a:avLst/>
          </a:prstGeom>
          <a:solidFill>
            <a:schemeClr val="tx1">
              <a:lumMod val="85000"/>
              <a:lumOff val="15000"/>
              <a:alpha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pc="-150" dirty="0" err="1" smtClean="0">
                <a:latin typeface="Arial"/>
                <a:cs typeface="Arial"/>
              </a:rPr>
              <a:t>Gambar</a:t>
            </a:r>
            <a:r>
              <a:rPr lang="en-US" spc="-150" dirty="0" smtClean="0">
                <a:latin typeface="Arial"/>
                <a:cs typeface="Arial"/>
              </a:rPr>
              <a:t> </a:t>
            </a:r>
            <a:r>
              <a:rPr lang="id-ID" spc="-150" dirty="0" smtClean="0">
                <a:latin typeface="Arial"/>
                <a:cs typeface="Arial"/>
              </a:rPr>
              <a:t>r</a:t>
            </a:r>
            <a:r>
              <a:rPr lang="en-US" spc="-150" dirty="0" err="1" smtClean="0">
                <a:latin typeface="Arial"/>
                <a:cs typeface="Arial"/>
              </a:rPr>
              <a:t>anca</a:t>
            </a:r>
            <a:r>
              <a:rPr lang="id-ID" spc="-150" dirty="0" smtClean="0">
                <a:latin typeface="Arial"/>
                <a:cs typeface="Arial"/>
              </a:rPr>
              <a:t>n</a:t>
            </a:r>
            <a:r>
              <a:rPr lang="en-US" spc="-150" dirty="0" err="1" smtClean="0">
                <a:latin typeface="Arial"/>
                <a:cs typeface="Arial"/>
              </a:rPr>
              <a:t>gan</a:t>
            </a:r>
            <a:r>
              <a:rPr lang="en-US" spc="-150" dirty="0" smtClean="0">
                <a:latin typeface="Arial"/>
                <a:cs typeface="Arial"/>
              </a:rPr>
              <a:t> </a:t>
            </a:r>
            <a:r>
              <a:rPr lang="id-ID" spc="-150" dirty="0" smtClean="0">
                <a:latin typeface="Arial"/>
                <a:cs typeface="Arial"/>
              </a:rPr>
              <a:t>h</a:t>
            </a:r>
            <a:r>
              <a:rPr lang="en-US" spc="-150" dirty="0" err="1" smtClean="0">
                <a:latin typeface="Arial"/>
                <a:cs typeface="Arial"/>
              </a:rPr>
              <a:t>alaman</a:t>
            </a:r>
            <a:r>
              <a:rPr lang="en-US" spc="-150" dirty="0" smtClean="0">
                <a:latin typeface="Arial"/>
                <a:cs typeface="Arial"/>
              </a:rPr>
              <a:t> </a:t>
            </a:r>
            <a:r>
              <a:rPr lang="en-US" spc="-150" dirty="0" smtClean="0">
                <a:latin typeface="Arial"/>
                <a:cs typeface="Arial"/>
              </a:rPr>
              <a:t/>
            </a:r>
            <a:br>
              <a:rPr lang="en-US" spc="-150" dirty="0" smtClean="0">
                <a:latin typeface="Arial"/>
                <a:cs typeface="Arial"/>
              </a:rPr>
            </a:br>
            <a:r>
              <a:rPr lang="id-ID" spc="-150" dirty="0" smtClean="0">
                <a:latin typeface="Arial"/>
                <a:cs typeface="Arial"/>
              </a:rPr>
              <a:t>l</a:t>
            </a:r>
            <a:r>
              <a:rPr lang="en-US" spc="-150" dirty="0" err="1" smtClean="0">
                <a:latin typeface="Arial"/>
                <a:cs typeface="Arial"/>
              </a:rPr>
              <a:t>ogin</a:t>
            </a:r>
            <a:r>
              <a:rPr lang="en-US" spc="-150" dirty="0" smtClean="0">
                <a:latin typeface="Arial"/>
                <a:cs typeface="Arial"/>
              </a:rPr>
              <a:t> </a:t>
            </a:r>
            <a:r>
              <a:rPr lang="id-ID" spc="-150" dirty="0" smtClean="0">
                <a:latin typeface="Arial"/>
                <a:cs typeface="Arial"/>
              </a:rPr>
              <a:t>p</a:t>
            </a:r>
            <a:r>
              <a:rPr lang="en-US" spc="-150" dirty="0" err="1" smtClean="0">
                <a:latin typeface="Arial"/>
                <a:cs typeface="Arial"/>
              </a:rPr>
              <a:t>elanggan</a:t>
            </a:r>
            <a:endParaRPr lang="en-US" spc="-150" dirty="0">
              <a:latin typeface="Arial"/>
              <a:cs typeface="Arial"/>
            </a:endParaRPr>
          </a:p>
        </p:txBody>
      </p:sp>
      <p:pic>
        <p:nvPicPr>
          <p:cNvPr id="9" name="Picture 8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1366" y="523233"/>
            <a:ext cx="5131634" cy="4614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279066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8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" presetClass="entr" presetSubtype="8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25" grpId="0" animBg="1"/>
      <p:bldP spid="58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3035138" cy="84044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70000"/>
              </a:lnSpc>
            </a:pPr>
            <a:r>
              <a:rPr lang="en-US" sz="4800" b="1" spc="-150" dirty="0" err="1" smtClean="0">
                <a:latin typeface="Arial"/>
                <a:cs typeface="Arial"/>
              </a:rPr>
              <a:t>R</a:t>
            </a:r>
            <a:r>
              <a:rPr lang="en-US" sz="4000" b="1" spc="-150" dirty="0" err="1" smtClean="0">
                <a:latin typeface="Arial"/>
                <a:cs typeface="Arial"/>
              </a:rPr>
              <a:t>ancangan</a:t>
            </a:r>
            <a:endParaRPr lang="en-US" sz="4000" b="1" spc="-150" dirty="0">
              <a:latin typeface="Arial"/>
              <a:cs typeface="Arial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702315"/>
            <a:ext cx="2823882" cy="27625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60000"/>
              </a:lnSpc>
            </a:pPr>
            <a:r>
              <a:rPr lang="en-US" sz="1400" dirty="0" smtClean="0">
                <a:latin typeface="Roboto Light"/>
                <a:cs typeface="Roboto Light"/>
              </a:rPr>
              <a:t>Website </a:t>
            </a:r>
            <a:r>
              <a:rPr lang="en-US" sz="1400" dirty="0" err="1" smtClean="0">
                <a:latin typeface="Roboto Light"/>
                <a:cs typeface="Roboto Light"/>
              </a:rPr>
              <a:t>Pengunjung</a:t>
            </a:r>
            <a:r>
              <a:rPr lang="en-US" sz="1400" dirty="0" smtClean="0">
                <a:latin typeface="Roboto Light"/>
                <a:cs typeface="Roboto Light"/>
              </a:rPr>
              <a:t> (Front-end)</a:t>
            </a:r>
            <a:endParaRPr lang="en-US" sz="1400" dirty="0">
              <a:latin typeface="Roboto Light"/>
              <a:cs typeface="Roboto Light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" y="5407224"/>
            <a:ext cx="9143999" cy="30777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600" spc="-150" dirty="0" err="1" smtClean="0">
                <a:latin typeface="Roboto Light"/>
                <a:cs typeface="Roboto Light"/>
              </a:rPr>
              <a:t>Kelompok</a:t>
            </a:r>
            <a:r>
              <a:rPr lang="en-US" sz="1600" spc="-150" dirty="0" smtClean="0">
                <a:latin typeface="Roboto Light"/>
                <a:cs typeface="Roboto Light"/>
              </a:rPr>
              <a:t> 1   |   </a:t>
            </a:r>
            <a:r>
              <a:rPr lang="en-US" sz="1600" spc="-150" dirty="0" err="1" smtClean="0">
                <a:latin typeface="Roboto Light"/>
                <a:cs typeface="Roboto Light"/>
              </a:rPr>
              <a:t>Perancangan</a:t>
            </a:r>
            <a:r>
              <a:rPr lang="en-US" sz="1600" spc="-150" dirty="0" smtClean="0">
                <a:latin typeface="Roboto Light"/>
                <a:cs typeface="Roboto Light"/>
              </a:rPr>
              <a:t> Web   |   BSI</a:t>
            </a:r>
          </a:p>
        </p:txBody>
      </p:sp>
      <p:sp>
        <p:nvSpPr>
          <p:cNvPr id="25" name="Rectangle 24"/>
          <p:cNvSpPr/>
          <p:nvPr/>
        </p:nvSpPr>
        <p:spPr>
          <a:xfrm>
            <a:off x="2940446" y="0"/>
            <a:ext cx="2906715" cy="418643"/>
          </a:xfrm>
          <a:prstGeom prst="rect">
            <a:avLst/>
          </a:prstGeom>
          <a:solidFill>
            <a:schemeClr val="tx1">
              <a:lumMod val="85000"/>
              <a:lumOff val="15000"/>
              <a:alpha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60000"/>
              </a:lnSpc>
            </a:pPr>
            <a:r>
              <a:rPr lang="en-US" sz="2400" b="1" spc="-150" dirty="0" err="1" smtClean="0">
                <a:latin typeface="Arial"/>
                <a:cs typeface="Arial"/>
              </a:rPr>
              <a:t>Tamplate</a:t>
            </a:r>
            <a:r>
              <a:rPr lang="en-US" sz="2400" b="1" spc="-150" dirty="0" smtClean="0">
                <a:latin typeface="Arial"/>
                <a:cs typeface="Arial"/>
              </a:rPr>
              <a:t> Front-end</a:t>
            </a:r>
            <a:endParaRPr lang="en-US" b="1" spc="-150" dirty="0">
              <a:latin typeface="Arial"/>
              <a:cs typeface="Arial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1" y="2547928"/>
            <a:ext cx="3346825" cy="648076"/>
          </a:xfrm>
          <a:prstGeom prst="rect">
            <a:avLst/>
          </a:prstGeom>
          <a:solidFill>
            <a:schemeClr val="tx1">
              <a:lumMod val="85000"/>
              <a:lumOff val="15000"/>
              <a:alpha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pc="-150" dirty="0" err="1" smtClean="0">
                <a:latin typeface="Arial"/>
                <a:cs typeface="Arial"/>
              </a:rPr>
              <a:t>Gambar</a:t>
            </a:r>
            <a:r>
              <a:rPr lang="en-US" spc="-150" dirty="0" smtClean="0">
                <a:latin typeface="Arial"/>
                <a:cs typeface="Arial"/>
              </a:rPr>
              <a:t> </a:t>
            </a:r>
            <a:r>
              <a:rPr lang="id-ID" spc="-150" dirty="0">
                <a:latin typeface="Arial"/>
                <a:cs typeface="Arial"/>
              </a:rPr>
              <a:t>r</a:t>
            </a:r>
            <a:r>
              <a:rPr lang="en-US" spc="-150" dirty="0" err="1" smtClean="0">
                <a:latin typeface="Arial"/>
                <a:cs typeface="Arial"/>
              </a:rPr>
              <a:t>anca</a:t>
            </a:r>
            <a:r>
              <a:rPr lang="id-ID" spc="-150" dirty="0" smtClean="0">
                <a:latin typeface="Arial"/>
                <a:cs typeface="Arial"/>
              </a:rPr>
              <a:t>n</a:t>
            </a:r>
            <a:r>
              <a:rPr lang="en-US" spc="-150" dirty="0" err="1" smtClean="0">
                <a:latin typeface="Arial"/>
                <a:cs typeface="Arial"/>
              </a:rPr>
              <a:t>gan</a:t>
            </a:r>
            <a:r>
              <a:rPr lang="en-US" spc="-150" dirty="0" smtClean="0">
                <a:latin typeface="Arial"/>
                <a:cs typeface="Arial"/>
              </a:rPr>
              <a:t> </a:t>
            </a:r>
            <a:r>
              <a:rPr lang="id-ID" spc="-150" dirty="0" smtClean="0">
                <a:latin typeface="Arial"/>
                <a:cs typeface="Arial"/>
              </a:rPr>
              <a:t>h</a:t>
            </a:r>
            <a:r>
              <a:rPr lang="en-US" spc="-150" dirty="0" err="1" smtClean="0">
                <a:latin typeface="Arial"/>
                <a:cs typeface="Arial"/>
              </a:rPr>
              <a:t>alaman</a:t>
            </a:r>
            <a:r>
              <a:rPr lang="en-US" spc="-150" dirty="0" smtClean="0">
                <a:latin typeface="Arial"/>
                <a:cs typeface="Arial"/>
              </a:rPr>
              <a:t> </a:t>
            </a:r>
            <a:r>
              <a:rPr lang="en-US" spc="-150" dirty="0" smtClean="0">
                <a:latin typeface="Arial"/>
                <a:cs typeface="Arial"/>
              </a:rPr>
              <a:t/>
            </a:r>
            <a:br>
              <a:rPr lang="en-US" spc="-150" dirty="0" smtClean="0">
                <a:latin typeface="Arial"/>
                <a:cs typeface="Arial"/>
              </a:rPr>
            </a:br>
            <a:r>
              <a:rPr lang="id-ID" spc="-150" dirty="0" smtClean="0">
                <a:latin typeface="Arial"/>
                <a:cs typeface="Arial"/>
              </a:rPr>
              <a:t>l</a:t>
            </a:r>
            <a:r>
              <a:rPr lang="en-US" spc="-150" dirty="0" err="1" smtClean="0">
                <a:latin typeface="Arial"/>
                <a:cs typeface="Arial"/>
              </a:rPr>
              <a:t>upa</a:t>
            </a:r>
            <a:r>
              <a:rPr lang="en-US" spc="-150" dirty="0" smtClean="0">
                <a:latin typeface="Arial"/>
                <a:cs typeface="Arial"/>
              </a:rPr>
              <a:t> </a:t>
            </a:r>
            <a:r>
              <a:rPr lang="id-ID" spc="-150" dirty="0" smtClean="0">
                <a:latin typeface="Arial"/>
                <a:cs typeface="Arial"/>
              </a:rPr>
              <a:t>p</a:t>
            </a:r>
            <a:r>
              <a:rPr lang="en-US" spc="-150" dirty="0" err="1" smtClean="0">
                <a:latin typeface="Arial"/>
                <a:cs typeface="Arial"/>
              </a:rPr>
              <a:t>assword</a:t>
            </a:r>
            <a:endParaRPr lang="en-US" spc="-150" dirty="0">
              <a:latin typeface="Arial"/>
              <a:cs typeface="Arial"/>
            </a:endParaRPr>
          </a:p>
        </p:txBody>
      </p:sp>
      <p:pic>
        <p:nvPicPr>
          <p:cNvPr id="8" name="Picture 7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4990" y="523233"/>
            <a:ext cx="5131634" cy="4614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935305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8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" presetClass="entr" presetSubtype="8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25" grpId="0" animBg="1"/>
      <p:bldP spid="58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3035138" cy="84044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70000"/>
              </a:lnSpc>
            </a:pPr>
            <a:r>
              <a:rPr lang="en-US" sz="4800" b="1" spc="-150" dirty="0" err="1" smtClean="0">
                <a:latin typeface="Arial"/>
                <a:cs typeface="Arial"/>
              </a:rPr>
              <a:t>R</a:t>
            </a:r>
            <a:r>
              <a:rPr lang="en-US" sz="4000" b="1" spc="-150" dirty="0" err="1" smtClean="0">
                <a:latin typeface="Arial"/>
                <a:cs typeface="Arial"/>
              </a:rPr>
              <a:t>ancangan</a:t>
            </a:r>
            <a:endParaRPr lang="en-US" sz="4000" b="1" spc="-150" dirty="0">
              <a:latin typeface="Arial"/>
              <a:cs typeface="Arial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702315"/>
            <a:ext cx="2823882" cy="27625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60000"/>
              </a:lnSpc>
            </a:pPr>
            <a:r>
              <a:rPr lang="en-US" sz="1400" dirty="0" smtClean="0">
                <a:latin typeface="Roboto Light"/>
                <a:cs typeface="Roboto Light"/>
              </a:rPr>
              <a:t>Website </a:t>
            </a:r>
            <a:r>
              <a:rPr lang="en-US" sz="1400" dirty="0" err="1" smtClean="0">
                <a:latin typeface="Roboto Light"/>
                <a:cs typeface="Roboto Light"/>
              </a:rPr>
              <a:t>Pengunjung</a:t>
            </a:r>
            <a:r>
              <a:rPr lang="en-US" sz="1400" dirty="0" smtClean="0">
                <a:latin typeface="Roboto Light"/>
                <a:cs typeface="Roboto Light"/>
              </a:rPr>
              <a:t> (Front-end)</a:t>
            </a:r>
            <a:endParaRPr lang="en-US" sz="1400" dirty="0">
              <a:latin typeface="Roboto Light"/>
              <a:cs typeface="Roboto Light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" y="5407224"/>
            <a:ext cx="9143999" cy="30777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600" spc="-150" dirty="0" err="1" smtClean="0">
                <a:latin typeface="Roboto Light"/>
                <a:cs typeface="Roboto Light"/>
              </a:rPr>
              <a:t>Kelompok</a:t>
            </a:r>
            <a:r>
              <a:rPr lang="en-US" sz="1600" spc="-150" dirty="0" smtClean="0">
                <a:latin typeface="Roboto Light"/>
                <a:cs typeface="Roboto Light"/>
              </a:rPr>
              <a:t> 1   |   </a:t>
            </a:r>
            <a:r>
              <a:rPr lang="en-US" sz="1600" spc="-150" dirty="0" err="1" smtClean="0">
                <a:latin typeface="Roboto Light"/>
                <a:cs typeface="Roboto Light"/>
              </a:rPr>
              <a:t>Perancangan</a:t>
            </a:r>
            <a:r>
              <a:rPr lang="en-US" sz="1600" spc="-150" dirty="0" smtClean="0">
                <a:latin typeface="Roboto Light"/>
                <a:cs typeface="Roboto Light"/>
              </a:rPr>
              <a:t> Web   |   BSI</a:t>
            </a:r>
          </a:p>
        </p:txBody>
      </p:sp>
      <p:sp>
        <p:nvSpPr>
          <p:cNvPr id="25" name="Rectangle 24"/>
          <p:cNvSpPr/>
          <p:nvPr/>
        </p:nvSpPr>
        <p:spPr>
          <a:xfrm>
            <a:off x="2940446" y="0"/>
            <a:ext cx="2906715" cy="418643"/>
          </a:xfrm>
          <a:prstGeom prst="rect">
            <a:avLst/>
          </a:prstGeom>
          <a:solidFill>
            <a:schemeClr val="tx1">
              <a:lumMod val="85000"/>
              <a:lumOff val="15000"/>
              <a:alpha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60000"/>
              </a:lnSpc>
            </a:pPr>
            <a:r>
              <a:rPr lang="en-US" sz="2400" b="1" spc="-150" dirty="0" err="1" smtClean="0">
                <a:latin typeface="Arial"/>
                <a:cs typeface="Arial"/>
              </a:rPr>
              <a:t>Tamplate</a:t>
            </a:r>
            <a:r>
              <a:rPr lang="en-US" sz="2400" b="1" spc="-150" dirty="0" smtClean="0">
                <a:latin typeface="Arial"/>
                <a:cs typeface="Arial"/>
              </a:rPr>
              <a:t> Front-end</a:t>
            </a:r>
            <a:endParaRPr lang="en-US" b="1" spc="-150" dirty="0">
              <a:latin typeface="Arial"/>
              <a:cs typeface="Arial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1" y="2547928"/>
            <a:ext cx="3346825" cy="648076"/>
          </a:xfrm>
          <a:prstGeom prst="rect">
            <a:avLst/>
          </a:prstGeom>
          <a:solidFill>
            <a:schemeClr val="tx1">
              <a:lumMod val="85000"/>
              <a:lumOff val="15000"/>
              <a:alpha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pc="-150" dirty="0" err="1" smtClean="0">
                <a:latin typeface="Arial"/>
                <a:cs typeface="Arial"/>
              </a:rPr>
              <a:t>Gambar</a:t>
            </a:r>
            <a:r>
              <a:rPr lang="en-US" spc="-150" dirty="0" smtClean="0">
                <a:latin typeface="Arial"/>
                <a:cs typeface="Arial"/>
              </a:rPr>
              <a:t> </a:t>
            </a:r>
            <a:r>
              <a:rPr lang="id-ID" spc="-150" dirty="0" smtClean="0">
                <a:latin typeface="Arial"/>
                <a:cs typeface="Arial"/>
              </a:rPr>
              <a:t>r</a:t>
            </a:r>
            <a:r>
              <a:rPr lang="en-US" spc="-150" dirty="0" err="1" smtClean="0">
                <a:latin typeface="Arial"/>
                <a:cs typeface="Arial"/>
              </a:rPr>
              <a:t>anca</a:t>
            </a:r>
            <a:r>
              <a:rPr lang="id-ID" spc="-150" dirty="0" smtClean="0">
                <a:latin typeface="Arial"/>
                <a:cs typeface="Arial"/>
              </a:rPr>
              <a:t>n</a:t>
            </a:r>
            <a:r>
              <a:rPr lang="en-US" spc="-150" dirty="0" err="1" smtClean="0">
                <a:latin typeface="Arial"/>
                <a:cs typeface="Arial"/>
              </a:rPr>
              <a:t>gan</a:t>
            </a:r>
            <a:r>
              <a:rPr lang="en-US" spc="-150" dirty="0" smtClean="0">
                <a:latin typeface="Arial"/>
                <a:cs typeface="Arial"/>
              </a:rPr>
              <a:t> </a:t>
            </a:r>
            <a:r>
              <a:rPr lang="id-ID" spc="-150" dirty="0" smtClean="0">
                <a:latin typeface="Arial"/>
                <a:cs typeface="Arial"/>
              </a:rPr>
              <a:t>h</a:t>
            </a:r>
            <a:r>
              <a:rPr lang="en-US" spc="-150" dirty="0" err="1" smtClean="0">
                <a:latin typeface="Arial"/>
                <a:cs typeface="Arial"/>
              </a:rPr>
              <a:t>alaman</a:t>
            </a:r>
            <a:r>
              <a:rPr lang="en-US" spc="-150" dirty="0" smtClean="0">
                <a:latin typeface="Arial"/>
                <a:cs typeface="Arial"/>
              </a:rPr>
              <a:t> </a:t>
            </a:r>
            <a:r>
              <a:rPr lang="en-US" spc="-150" dirty="0" smtClean="0">
                <a:latin typeface="Arial"/>
                <a:cs typeface="Arial"/>
              </a:rPr>
              <a:t/>
            </a:r>
            <a:br>
              <a:rPr lang="en-US" spc="-150" dirty="0" smtClean="0">
                <a:latin typeface="Arial"/>
                <a:cs typeface="Arial"/>
              </a:rPr>
            </a:br>
            <a:r>
              <a:rPr lang="id-ID" spc="-150" dirty="0" smtClean="0">
                <a:latin typeface="Arial"/>
                <a:cs typeface="Arial"/>
              </a:rPr>
              <a:t>t</a:t>
            </a:r>
            <a:r>
              <a:rPr lang="en-US" spc="-150" dirty="0" err="1" smtClean="0">
                <a:latin typeface="Arial"/>
                <a:cs typeface="Arial"/>
              </a:rPr>
              <a:t>ambah</a:t>
            </a:r>
            <a:r>
              <a:rPr lang="en-US" spc="-150" dirty="0" smtClean="0">
                <a:latin typeface="Arial"/>
                <a:cs typeface="Arial"/>
              </a:rPr>
              <a:t> </a:t>
            </a:r>
            <a:r>
              <a:rPr lang="id-ID" spc="-150" dirty="0" smtClean="0">
                <a:latin typeface="Arial"/>
                <a:cs typeface="Arial"/>
              </a:rPr>
              <a:t>a</a:t>
            </a:r>
            <a:r>
              <a:rPr lang="en-US" spc="-150" dirty="0" err="1" smtClean="0">
                <a:latin typeface="Arial"/>
                <a:cs typeface="Arial"/>
              </a:rPr>
              <a:t>lamat</a:t>
            </a:r>
            <a:r>
              <a:rPr lang="en-US" spc="-150" dirty="0" smtClean="0">
                <a:latin typeface="Arial"/>
                <a:cs typeface="Arial"/>
              </a:rPr>
              <a:t> </a:t>
            </a:r>
            <a:r>
              <a:rPr lang="id-ID" spc="-150" dirty="0" smtClean="0">
                <a:latin typeface="Arial"/>
                <a:cs typeface="Arial"/>
              </a:rPr>
              <a:t>b</a:t>
            </a:r>
            <a:r>
              <a:rPr lang="en-US" spc="-150" dirty="0" err="1" smtClean="0">
                <a:latin typeface="Arial"/>
                <a:cs typeface="Arial"/>
              </a:rPr>
              <a:t>aru</a:t>
            </a:r>
            <a:endParaRPr lang="en-US" spc="-150" dirty="0">
              <a:latin typeface="Arial"/>
              <a:cs typeface="Arial"/>
            </a:endParaRPr>
          </a:p>
        </p:txBody>
      </p:sp>
      <p:pic>
        <p:nvPicPr>
          <p:cNvPr id="10" name="Picture 9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6827" y="418643"/>
            <a:ext cx="5797173" cy="4825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090841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8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" presetClass="entr" presetSubtype="8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25" grpId="0" animBg="1"/>
      <p:bldP spid="5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213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56746" y="1140958"/>
            <a:ext cx="844855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900" spc="300" dirty="0" smtClean="0">
                <a:solidFill>
                  <a:srgbClr val="FFFFFF"/>
                </a:solidFill>
                <a:latin typeface="Arial Black"/>
                <a:cs typeface="Arial Black"/>
              </a:rPr>
              <a:t>“</a:t>
            </a:r>
            <a:endParaRPr lang="en-US" sz="8000" spc="300" dirty="0">
              <a:solidFill>
                <a:srgbClr val="FFFFFF"/>
              </a:solidFill>
              <a:latin typeface="Arial Black"/>
              <a:cs typeface="Arial Black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017403" y="2374405"/>
            <a:ext cx="4451725" cy="50030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sz="3200" b="1" dirty="0" err="1" smtClean="0">
                <a:solidFill>
                  <a:srgbClr val="C2131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Pendahuluan</a:t>
            </a:r>
            <a:endParaRPr lang="en-US" sz="3200" b="1" dirty="0">
              <a:solidFill>
                <a:srgbClr val="C2131C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79222" y="2892751"/>
            <a:ext cx="6468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Alasan-alasan</a:t>
            </a:r>
            <a:r>
              <a:rPr lang="en-US" i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i="1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mengapa</a:t>
            </a:r>
            <a:r>
              <a:rPr lang="en-US" i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i="1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kita</a:t>
            </a:r>
            <a:r>
              <a:rPr lang="en-US" i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i="1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mengambil</a:t>
            </a:r>
            <a:r>
              <a:rPr lang="en-US" i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i="1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konsep</a:t>
            </a:r>
            <a:r>
              <a:rPr lang="en-US" i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d-ID" i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e-</a:t>
            </a:r>
            <a:r>
              <a:rPr lang="en-US" i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commerce</a:t>
            </a:r>
            <a:endParaRPr lang="en-US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Chevron 8"/>
          <p:cNvSpPr/>
          <p:nvPr/>
        </p:nvSpPr>
        <p:spPr>
          <a:xfrm>
            <a:off x="8297333" y="4924778"/>
            <a:ext cx="620889" cy="522111"/>
          </a:xfrm>
          <a:prstGeom prst="chevron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5248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" presetClass="entr" presetSubtype="8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8" grpId="0"/>
      <p:bldP spid="9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3035138" cy="84044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70000"/>
              </a:lnSpc>
            </a:pPr>
            <a:r>
              <a:rPr lang="en-US" sz="4800" b="1" spc="-150" dirty="0" err="1" smtClean="0">
                <a:latin typeface="Arial"/>
                <a:cs typeface="Arial"/>
              </a:rPr>
              <a:t>R</a:t>
            </a:r>
            <a:r>
              <a:rPr lang="en-US" sz="4000" b="1" spc="-150" dirty="0" err="1" smtClean="0">
                <a:latin typeface="Arial"/>
                <a:cs typeface="Arial"/>
              </a:rPr>
              <a:t>ancangan</a:t>
            </a:r>
            <a:endParaRPr lang="en-US" sz="4000" b="1" spc="-150" dirty="0">
              <a:latin typeface="Arial"/>
              <a:cs typeface="Arial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702315"/>
            <a:ext cx="2823882" cy="27625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60000"/>
              </a:lnSpc>
            </a:pPr>
            <a:r>
              <a:rPr lang="en-US" sz="1400" dirty="0" smtClean="0">
                <a:latin typeface="Roboto Light"/>
                <a:cs typeface="Roboto Light"/>
              </a:rPr>
              <a:t>Website </a:t>
            </a:r>
            <a:r>
              <a:rPr lang="en-US" sz="1400" dirty="0" err="1" smtClean="0">
                <a:latin typeface="Roboto Light"/>
                <a:cs typeface="Roboto Light"/>
              </a:rPr>
              <a:t>Pengunjung</a:t>
            </a:r>
            <a:r>
              <a:rPr lang="en-US" sz="1400" dirty="0" smtClean="0">
                <a:latin typeface="Roboto Light"/>
                <a:cs typeface="Roboto Light"/>
              </a:rPr>
              <a:t> (Front-end)</a:t>
            </a:r>
            <a:endParaRPr lang="en-US" sz="1400" dirty="0">
              <a:latin typeface="Roboto Light"/>
              <a:cs typeface="Roboto Light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" y="5407224"/>
            <a:ext cx="9143999" cy="30777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600" spc="-150" dirty="0" err="1" smtClean="0">
                <a:latin typeface="Roboto Light"/>
                <a:cs typeface="Roboto Light"/>
              </a:rPr>
              <a:t>Kelompok</a:t>
            </a:r>
            <a:r>
              <a:rPr lang="en-US" sz="1600" spc="-150" dirty="0" smtClean="0">
                <a:latin typeface="Roboto Light"/>
                <a:cs typeface="Roboto Light"/>
              </a:rPr>
              <a:t> 1   |   </a:t>
            </a:r>
            <a:r>
              <a:rPr lang="en-US" sz="1600" spc="-150" dirty="0" err="1" smtClean="0">
                <a:latin typeface="Roboto Light"/>
                <a:cs typeface="Roboto Light"/>
              </a:rPr>
              <a:t>Perancangan</a:t>
            </a:r>
            <a:r>
              <a:rPr lang="en-US" sz="1600" spc="-150" dirty="0" smtClean="0">
                <a:latin typeface="Roboto Light"/>
                <a:cs typeface="Roboto Light"/>
              </a:rPr>
              <a:t> Web   |   BSI</a:t>
            </a:r>
          </a:p>
        </p:txBody>
      </p:sp>
      <p:sp>
        <p:nvSpPr>
          <p:cNvPr id="25" name="Rectangle 24"/>
          <p:cNvSpPr/>
          <p:nvPr/>
        </p:nvSpPr>
        <p:spPr>
          <a:xfrm>
            <a:off x="2940446" y="0"/>
            <a:ext cx="2906715" cy="418643"/>
          </a:xfrm>
          <a:prstGeom prst="rect">
            <a:avLst/>
          </a:prstGeom>
          <a:solidFill>
            <a:schemeClr val="tx1">
              <a:lumMod val="85000"/>
              <a:lumOff val="15000"/>
              <a:alpha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60000"/>
              </a:lnSpc>
            </a:pPr>
            <a:r>
              <a:rPr lang="en-US" sz="2400" b="1" spc="-150" dirty="0" err="1" smtClean="0">
                <a:latin typeface="Arial"/>
                <a:cs typeface="Arial"/>
              </a:rPr>
              <a:t>Tamplate</a:t>
            </a:r>
            <a:r>
              <a:rPr lang="en-US" sz="2400" b="1" spc="-150" dirty="0" smtClean="0">
                <a:latin typeface="Arial"/>
                <a:cs typeface="Arial"/>
              </a:rPr>
              <a:t> Front-end</a:t>
            </a:r>
            <a:endParaRPr lang="en-US" b="1" spc="-150" dirty="0">
              <a:latin typeface="Arial"/>
              <a:cs typeface="Arial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1" y="2547928"/>
            <a:ext cx="3346825" cy="648076"/>
          </a:xfrm>
          <a:prstGeom prst="rect">
            <a:avLst/>
          </a:prstGeom>
          <a:solidFill>
            <a:schemeClr val="tx1">
              <a:lumMod val="85000"/>
              <a:lumOff val="15000"/>
              <a:alpha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pc="-150" dirty="0" err="1" smtClean="0">
                <a:latin typeface="Arial"/>
                <a:cs typeface="Arial"/>
              </a:rPr>
              <a:t>Gambar</a:t>
            </a:r>
            <a:r>
              <a:rPr lang="en-US" spc="-150" dirty="0" smtClean="0">
                <a:latin typeface="Arial"/>
                <a:cs typeface="Arial"/>
              </a:rPr>
              <a:t> </a:t>
            </a:r>
            <a:r>
              <a:rPr lang="id-ID" spc="-150" dirty="0" smtClean="0">
                <a:latin typeface="Arial"/>
                <a:cs typeface="Arial"/>
              </a:rPr>
              <a:t>r</a:t>
            </a:r>
            <a:r>
              <a:rPr lang="en-US" spc="-150" dirty="0" err="1" smtClean="0">
                <a:latin typeface="Arial"/>
                <a:cs typeface="Arial"/>
              </a:rPr>
              <a:t>anca</a:t>
            </a:r>
            <a:r>
              <a:rPr lang="id-ID" spc="-150" dirty="0" smtClean="0">
                <a:latin typeface="Arial"/>
                <a:cs typeface="Arial"/>
              </a:rPr>
              <a:t>n</a:t>
            </a:r>
            <a:r>
              <a:rPr lang="en-US" spc="-150" dirty="0" err="1" smtClean="0">
                <a:latin typeface="Arial"/>
                <a:cs typeface="Arial"/>
              </a:rPr>
              <a:t>gan</a:t>
            </a:r>
            <a:r>
              <a:rPr lang="en-US" spc="-150" dirty="0" smtClean="0">
                <a:latin typeface="Arial"/>
                <a:cs typeface="Arial"/>
              </a:rPr>
              <a:t> </a:t>
            </a:r>
            <a:r>
              <a:rPr lang="id-ID" spc="-150" dirty="0" smtClean="0">
                <a:latin typeface="Arial"/>
                <a:cs typeface="Arial"/>
              </a:rPr>
              <a:t>h</a:t>
            </a:r>
            <a:r>
              <a:rPr lang="en-US" spc="-150" dirty="0" err="1" smtClean="0">
                <a:latin typeface="Arial"/>
                <a:cs typeface="Arial"/>
              </a:rPr>
              <a:t>alaman</a:t>
            </a:r>
            <a:r>
              <a:rPr lang="en-US" spc="-150" dirty="0" smtClean="0">
                <a:latin typeface="Arial"/>
                <a:cs typeface="Arial"/>
              </a:rPr>
              <a:t> </a:t>
            </a:r>
            <a:r>
              <a:rPr lang="en-US" spc="-150" dirty="0" smtClean="0">
                <a:latin typeface="Arial"/>
                <a:cs typeface="Arial"/>
              </a:rPr>
              <a:t/>
            </a:r>
            <a:br>
              <a:rPr lang="en-US" spc="-150" dirty="0" smtClean="0">
                <a:latin typeface="Arial"/>
                <a:cs typeface="Arial"/>
              </a:rPr>
            </a:br>
            <a:r>
              <a:rPr lang="id-ID" spc="-150" dirty="0" smtClean="0">
                <a:latin typeface="Arial"/>
                <a:cs typeface="Arial"/>
              </a:rPr>
              <a:t>p</a:t>
            </a:r>
            <a:r>
              <a:rPr lang="en-US" spc="-150" dirty="0" err="1" smtClean="0">
                <a:latin typeface="Arial"/>
                <a:cs typeface="Arial"/>
              </a:rPr>
              <a:t>rosedur</a:t>
            </a:r>
            <a:r>
              <a:rPr lang="en-US" spc="-150" dirty="0" smtClean="0">
                <a:latin typeface="Arial"/>
                <a:cs typeface="Arial"/>
              </a:rPr>
              <a:t> </a:t>
            </a:r>
            <a:r>
              <a:rPr lang="id-ID" spc="-150" dirty="0" smtClean="0">
                <a:latin typeface="Arial"/>
                <a:cs typeface="Arial"/>
              </a:rPr>
              <a:t>pembelian</a:t>
            </a:r>
            <a:r>
              <a:rPr lang="en-US" spc="-150" dirty="0" smtClean="0">
                <a:latin typeface="Arial"/>
                <a:cs typeface="Arial"/>
              </a:rPr>
              <a:t> </a:t>
            </a:r>
            <a:r>
              <a:rPr lang="id-ID" spc="-150" dirty="0" smtClean="0">
                <a:latin typeface="Arial"/>
                <a:cs typeface="Arial"/>
              </a:rPr>
              <a:t>l</a:t>
            </a:r>
            <a:r>
              <a:rPr lang="en-US" spc="-150" dirty="0" err="1" smtClean="0">
                <a:latin typeface="Arial"/>
                <a:cs typeface="Arial"/>
              </a:rPr>
              <a:t>angkah</a:t>
            </a:r>
            <a:r>
              <a:rPr lang="en-US" spc="-150" dirty="0" smtClean="0">
                <a:latin typeface="Arial"/>
                <a:cs typeface="Arial"/>
              </a:rPr>
              <a:t>  </a:t>
            </a:r>
            <a:r>
              <a:rPr lang="id-ID" spc="-150" dirty="0" smtClean="0">
                <a:latin typeface="Arial"/>
                <a:cs typeface="Arial"/>
              </a:rPr>
              <a:t>#</a:t>
            </a:r>
            <a:r>
              <a:rPr lang="en-US" spc="-150" dirty="0" smtClean="0">
                <a:latin typeface="Arial"/>
                <a:cs typeface="Arial"/>
              </a:rPr>
              <a:t>1</a:t>
            </a:r>
            <a:endParaRPr lang="en-US" spc="-150" dirty="0">
              <a:latin typeface="Arial"/>
              <a:cs typeface="Arial"/>
            </a:endParaRPr>
          </a:p>
        </p:txBody>
      </p:sp>
      <p:pic>
        <p:nvPicPr>
          <p:cNvPr id="9" name="Picture 8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5646" y="523233"/>
            <a:ext cx="5131634" cy="4614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366153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8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" presetClass="entr" presetSubtype="8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25" grpId="0" animBg="1"/>
      <p:bldP spid="58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3035138" cy="84044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70000"/>
              </a:lnSpc>
            </a:pPr>
            <a:r>
              <a:rPr lang="en-US" sz="4800" b="1" spc="-150" dirty="0" err="1" smtClean="0">
                <a:latin typeface="Arial"/>
                <a:cs typeface="Arial"/>
              </a:rPr>
              <a:t>R</a:t>
            </a:r>
            <a:r>
              <a:rPr lang="en-US" sz="4000" b="1" spc="-150" dirty="0" err="1" smtClean="0">
                <a:latin typeface="Arial"/>
                <a:cs typeface="Arial"/>
              </a:rPr>
              <a:t>ancangan</a:t>
            </a:r>
            <a:endParaRPr lang="en-US" sz="4000" b="1" spc="-150" dirty="0">
              <a:latin typeface="Arial"/>
              <a:cs typeface="Arial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702315"/>
            <a:ext cx="2823882" cy="27625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60000"/>
              </a:lnSpc>
            </a:pPr>
            <a:r>
              <a:rPr lang="en-US" sz="1400" dirty="0" smtClean="0">
                <a:latin typeface="Roboto Light"/>
                <a:cs typeface="Roboto Light"/>
              </a:rPr>
              <a:t>Website </a:t>
            </a:r>
            <a:r>
              <a:rPr lang="en-US" sz="1400" dirty="0" err="1" smtClean="0">
                <a:latin typeface="Roboto Light"/>
                <a:cs typeface="Roboto Light"/>
              </a:rPr>
              <a:t>Pengunjung</a:t>
            </a:r>
            <a:r>
              <a:rPr lang="en-US" sz="1400" dirty="0" smtClean="0">
                <a:latin typeface="Roboto Light"/>
                <a:cs typeface="Roboto Light"/>
              </a:rPr>
              <a:t> (Front-end)</a:t>
            </a:r>
            <a:endParaRPr lang="en-US" sz="1400" dirty="0">
              <a:latin typeface="Roboto Light"/>
              <a:cs typeface="Roboto Light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" y="5407224"/>
            <a:ext cx="9143999" cy="30777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600" spc="-150" dirty="0" err="1" smtClean="0">
                <a:latin typeface="Roboto Light"/>
                <a:cs typeface="Roboto Light"/>
              </a:rPr>
              <a:t>Kelompok</a:t>
            </a:r>
            <a:r>
              <a:rPr lang="en-US" sz="1600" spc="-150" dirty="0" smtClean="0">
                <a:latin typeface="Roboto Light"/>
                <a:cs typeface="Roboto Light"/>
              </a:rPr>
              <a:t> 1   |   </a:t>
            </a:r>
            <a:r>
              <a:rPr lang="en-US" sz="1600" spc="-150" dirty="0" err="1" smtClean="0">
                <a:latin typeface="Roboto Light"/>
                <a:cs typeface="Roboto Light"/>
              </a:rPr>
              <a:t>Perancangan</a:t>
            </a:r>
            <a:r>
              <a:rPr lang="en-US" sz="1600" spc="-150" dirty="0" smtClean="0">
                <a:latin typeface="Roboto Light"/>
                <a:cs typeface="Roboto Light"/>
              </a:rPr>
              <a:t> Web   |   BSI</a:t>
            </a:r>
          </a:p>
        </p:txBody>
      </p:sp>
      <p:sp>
        <p:nvSpPr>
          <p:cNvPr id="25" name="Rectangle 24"/>
          <p:cNvSpPr/>
          <p:nvPr/>
        </p:nvSpPr>
        <p:spPr>
          <a:xfrm>
            <a:off x="2940446" y="0"/>
            <a:ext cx="2906715" cy="418643"/>
          </a:xfrm>
          <a:prstGeom prst="rect">
            <a:avLst/>
          </a:prstGeom>
          <a:solidFill>
            <a:schemeClr val="tx1">
              <a:lumMod val="85000"/>
              <a:lumOff val="15000"/>
              <a:alpha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60000"/>
              </a:lnSpc>
            </a:pPr>
            <a:r>
              <a:rPr lang="en-US" sz="2400" b="1" spc="-150" dirty="0" err="1" smtClean="0">
                <a:latin typeface="Arial"/>
                <a:cs typeface="Arial"/>
              </a:rPr>
              <a:t>Tamplate</a:t>
            </a:r>
            <a:r>
              <a:rPr lang="en-US" sz="2400" b="1" spc="-150" dirty="0" smtClean="0">
                <a:latin typeface="Arial"/>
                <a:cs typeface="Arial"/>
              </a:rPr>
              <a:t> Front-end</a:t>
            </a:r>
            <a:endParaRPr lang="en-US" b="1" spc="-150" dirty="0">
              <a:latin typeface="Arial"/>
              <a:cs typeface="Arial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1" y="2547928"/>
            <a:ext cx="3346825" cy="648076"/>
          </a:xfrm>
          <a:prstGeom prst="rect">
            <a:avLst/>
          </a:prstGeom>
          <a:solidFill>
            <a:schemeClr val="tx1">
              <a:lumMod val="85000"/>
              <a:lumOff val="15000"/>
              <a:alpha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pc="-150" dirty="0" err="1" smtClean="0">
                <a:latin typeface="Arial"/>
                <a:cs typeface="Arial"/>
              </a:rPr>
              <a:t>Gambar</a:t>
            </a:r>
            <a:r>
              <a:rPr lang="en-US" spc="-150" dirty="0" smtClean="0">
                <a:latin typeface="Arial"/>
                <a:cs typeface="Arial"/>
              </a:rPr>
              <a:t> </a:t>
            </a:r>
            <a:r>
              <a:rPr lang="id-ID" spc="-150" dirty="0" smtClean="0">
                <a:latin typeface="Arial"/>
                <a:cs typeface="Arial"/>
              </a:rPr>
              <a:t>r</a:t>
            </a:r>
            <a:r>
              <a:rPr lang="en-US" spc="-150" dirty="0" err="1" smtClean="0">
                <a:latin typeface="Arial"/>
                <a:cs typeface="Arial"/>
              </a:rPr>
              <a:t>anca</a:t>
            </a:r>
            <a:r>
              <a:rPr lang="id-ID" spc="-150" dirty="0" smtClean="0">
                <a:latin typeface="Arial"/>
                <a:cs typeface="Arial"/>
              </a:rPr>
              <a:t>n</a:t>
            </a:r>
            <a:r>
              <a:rPr lang="en-US" spc="-150" dirty="0" err="1" smtClean="0">
                <a:latin typeface="Arial"/>
                <a:cs typeface="Arial"/>
              </a:rPr>
              <a:t>gan</a:t>
            </a:r>
            <a:r>
              <a:rPr lang="en-US" spc="-150" dirty="0" smtClean="0">
                <a:latin typeface="Arial"/>
                <a:cs typeface="Arial"/>
              </a:rPr>
              <a:t> </a:t>
            </a:r>
            <a:r>
              <a:rPr lang="id-ID" spc="-150" dirty="0" smtClean="0">
                <a:latin typeface="Arial"/>
                <a:cs typeface="Arial"/>
              </a:rPr>
              <a:t>h</a:t>
            </a:r>
            <a:r>
              <a:rPr lang="en-US" spc="-150" dirty="0" err="1" smtClean="0">
                <a:latin typeface="Arial"/>
                <a:cs typeface="Arial"/>
              </a:rPr>
              <a:t>alaman</a:t>
            </a:r>
            <a:r>
              <a:rPr lang="en-US" spc="-150" dirty="0" smtClean="0">
                <a:latin typeface="Arial"/>
                <a:cs typeface="Arial"/>
              </a:rPr>
              <a:t> </a:t>
            </a:r>
            <a:r>
              <a:rPr lang="en-US" spc="-150" dirty="0" smtClean="0">
                <a:latin typeface="Arial"/>
                <a:cs typeface="Arial"/>
              </a:rPr>
              <a:t/>
            </a:r>
            <a:br>
              <a:rPr lang="en-US" spc="-150" dirty="0" smtClean="0">
                <a:latin typeface="Arial"/>
                <a:cs typeface="Arial"/>
              </a:rPr>
            </a:br>
            <a:r>
              <a:rPr lang="id-ID" spc="-150" dirty="0" smtClean="0">
                <a:latin typeface="Arial"/>
                <a:cs typeface="Arial"/>
              </a:rPr>
              <a:t>p</a:t>
            </a:r>
            <a:r>
              <a:rPr lang="en-US" spc="-150" dirty="0" err="1" smtClean="0">
                <a:latin typeface="Arial"/>
                <a:cs typeface="Arial"/>
              </a:rPr>
              <a:t>rosedur</a:t>
            </a:r>
            <a:r>
              <a:rPr lang="en-US" spc="-150" dirty="0" smtClean="0">
                <a:latin typeface="Arial"/>
                <a:cs typeface="Arial"/>
              </a:rPr>
              <a:t> </a:t>
            </a:r>
            <a:r>
              <a:rPr lang="id-ID" spc="-150" dirty="0" smtClean="0">
                <a:latin typeface="Arial"/>
                <a:cs typeface="Arial"/>
              </a:rPr>
              <a:t>pembelian</a:t>
            </a:r>
            <a:r>
              <a:rPr lang="en-US" spc="-150" dirty="0" smtClean="0">
                <a:latin typeface="Arial"/>
                <a:cs typeface="Arial"/>
              </a:rPr>
              <a:t> </a:t>
            </a:r>
            <a:r>
              <a:rPr lang="id-ID" spc="-150" dirty="0" smtClean="0">
                <a:latin typeface="Arial"/>
                <a:cs typeface="Arial"/>
              </a:rPr>
              <a:t>l</a:t>
            </a:r>
            <a:r>
              <a:rPr lang="en-US" spc="-150" dirty="0" err="1" smtClean="0">
                <a:latin typeface="Arial"/>
                <a:cs typeface="Arial"/>
              </a:rPr>
              <a:t>angkah</a:t>
            </a:r>
            <a:r>
              <a:rPr lang="en-US" spc="-150" dirty="0" smtClean="0">
                <a:latin typeface="Arial"/>
                <a:cs typeface="Arial"/>
              </a:rPr>
              <a:t>  </a:t>
            </a:r>
            <a:r>
              <a:rPr lang="id-ID" spc="-150" dirty="0" smtClean="0">
                <a:latin typeface="Arial"/>
                <a:cs typeface="Arial"/>
              </a:rPr>
              <a:t>#</a:t>
            </a:r>
            <a:r>
              <a:rPr lang="en-US" spc="-150" dirty="0" smtClean="0">
                <a:latin typeface="Arial"/>
                <a:cs typeface="Arial"/>
              </a:rPr>
              <a:t>2</a:t>
            </a:r>
            <a:endParaRPr lang="en-US" spc="-150" dirty="0">
              <a:latin typeface="Arial"/>
              <a:cs typeface="Arial"/>
            </a:endParaRPr>
          </a:p>
        </p:txBody>
      </p:sp>
      <p:pic>
        <p:nvPicPr>
          <p:cNvPr id="8" name="Picture 7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0704" y="523234"/>
            <a:ext cx="5131634" cy="4614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260749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8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" presetClass="entr" presetSubtype="8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25" grpId="0" animBg="1"/>
      <p:bldP spid="58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3035138" cy="84044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70000"/>
              </a:lnSpc>
            </a:pPr>
            <a:r>
              <a:rPr lang="en-US" sz="4800" b="1" spc="-150" dirty="0" err="1" smtClean="0">
                <a:latin typeface="Arial"/>
                <a:cs typeface="Arial"/>
              </a:rPr>
              <a:t>R</a:t>
            </a:r>
            <a:r>
              <a:rPr lang="en-US" sz="4000" b="1" spc="-150" dirty="0" err="1" smtClean="0">
                <a:latin typeface="Arial"/>
                <a:cs typeface="Arial"/>
              </a:rPr>
              <a:t>ancangan</a:t>
            </a:r>
            <a:endParaRPr lang="en-US" sz="4000" b="1" spc="-150" dirty="0">
              <a:latin typeface="Arial"/>
              <a:cs typeface="Arial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702315"/>
            <a:ext cx="2823882" cy="27625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60000"/>
              </a:lnSpc>
            </a:pPr>
            <a:r>
              <a:rPr lang="en-US" sz="1400" dirty="0" smtClean="0">
                <a:latin typeface="Roboto Light"/>
                <a:cs typeface="Roboto Light"/>
              </a:rPr>
              <a:t>Website </a:t>
            </a:r>
            <a:r>
              <a:rPr lang="en-US" sz="1400" dirty="0" err="1" smtClean="0">
                <a:latin typeface="Roboto Light"/>
                <a:cs typeface="Roboto Light"/>
              </a:rPr>
              <a:t>Pengunjung</a:t>
            </a:r>
            <a:r>
              <a:rPr lang="en-US" sz="1400" dirty="0" smtClean="0">
                <a:latin typeface="Roboto Light"/>
                <a:cs typeface="Roboto Light"/>
              </a:rPr>
              <a:t> (Front-end)</a:t>
            </a:r>
            <a:endParaRPr lang="en-US" sz="1400" dirty="0">
              <a:latin typeface="Roboto Light"/>
              <a:cs typeface="Roboto Light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" y="5407224"/>
            <a:ext cx="9143999" cy="30777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600" spc="-150" dirty="0" err="1" smtClean="0">
                <a:latin typeface="Roboto Light"/>
                <a:cs typeface="Roboto Light"/>
              </a:rPr>
              <a:t>Kelompok</a:t>
            </a:r>
            <a:r>
              <a:rPr lang="en-US" sz="1600" spc="-150" dirty="0" smtClean="0">
                <a:latin typeface="Roboto Light"/>
                <a:cs typeface="Roboto Light"/>
              </a:rPr>
              <a:t> 1   |   </a:t>
            </a:r>
            <a:r>
              <a:rPr lang="en-US" sz="1600" spc="-150" dirty="0" err="1" smtClean="0">
                <a:latin typeface="Roboto Light"/>
                <a:cs typeface="Roboto Light"/>
              </a:rPr>
              <a:t>Perancangan</a:t>
            </a:r>
            <a:r>
              <a:rPr lang="en-US" sz="1600" spc="-150" dirty="0" smtClean="0">
                <a:latin typeface="Roboto Light"/>
                <a:cs typeface="Roboto Light"/>
              </a:rPr>
              <a:t> Web   |   BSI</a:t>
            </a:r>
          </a:p>
        </p:txBody>
      </p:sp>
      <p:sp>
        <p:nvSpPr>
          <p:cNvPr id="25" name="Rectangle 24"/>
          <p:cNvSpPr/>
          <p:nvPr/>
        </p:nvSpPr>
        <p:spPr>
          <a:xfrm>
            <a:off x="2940446" y="0"/>
            <a:ext cx="2906715" cy="418643"/>
          </a:xfrm>
          <a:prstGeom prst="rect">
            <a:avLst/>
          </a:prstGeom>
          <a:solidFill>
            <a:schemeClr val="tx1">
              <a:lumMod val="85000"/>
              <a:lumOff val="15000"/>
              <a:alpha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60000"/>
              </a:lnSpc>
            </a:pPr>
            <a:r>
              <a:rPr lang="en-US" sz="2400" b="1" spc="-150" dirty="0" err="1" smtClean="0">
                <a:latin typeface="Arial"/>
                <a:cs typeface="Arial"/>
              </a:rPr>
              <a:t>Tamplate</a:t>
            </a:r>
            <a:r>
              <a:rPr lang="en-US" sz="2400" b="1" spc="-150" dirty="0" smtClean="0">
                <a:latin typeface="Arial"/>
                <a:cs typeface="Arial"/>
              </a:rPr>
              <a:t> Front-end</a:t>
            </a:r>
            <a:endParaRPr lang="en-US" b="1" spc="-150" dirty="0">
              <a:latin typeface="Arial"/>
              <a:cs typeface="Arial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1" y="2547928"/>
            <a:ext cx="3346825" cy="648076"/>
          </a:xfrm>
          <a:prstGeom prst="rect">
            <a:avLst/>
          </a:prstGeom>
          <a:solidFill>
            <a:schemeClr val="tx1">
              <a:lumMod val="85000"/>
              <a:lumOff val="15000"/>
              <a:alpha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pc="-150" dirty="0" err="1" smtClean="0">
                <a:latin typeface="Arial"/>
                <a:cs typeface="Arial"/>
              </a:rPr>
              <a:t>Gambar</a:t>
            </a:r>
            <a:r>
              <a:rPr lang="en-US" spc="-150" dirty="0" smtClean="0">
                <a:latin typeface="Arial"/>
                <a:cs typeface="Arial"/>
              </a:rPr>
              <a:t> </a:t>
            </a:r>
            <a:r>
              <a:rPr lang="id-ID" spc="-150" dirty="0" smtClean="0">
                <a:latin typeface="Arial"/>
                <a:cs typeface="Arial"/>
              </a:rPr>
              <a:t>r</a:t>
            </a:r>
            <a:r>
              <a:rPr lang="en-US" spc="-150" dirty="0" err="1" smtClean="0">
                <a:latin typeface="Arial"/>
                <a:cs typeface="Arial"/>
              </a:rPr>
              <a:t>ancagan</a:t>
            </a:r>
            <a:r>
              <a:rPr lang="en-US" spc="-150" dirty="0" smtClean="0">
                <a:latin typeface="Arial"/>
                <a:cs typeface="Arial"/>
              </a:rPr>
              <a:t> </a:t>
            </a:r>
            <a:r>
              <a:rPr lang="id-ID" spc="-150" dirty="0" smtClean="0">
                <a:latin typeface="Arial"/>
                <a:cs typeface="Arial"/>
              </a:rPr>
              <a:t>h</a:t>
            </a:r>
            <a:r>
              <a:rPr lang="en-US" spc="-150" dirty="0" err="1" smtClean="0">
                <a:latin typeface="Arial"/>
                <a:cs typeface="Arial"/>
              </a:rPr>
              <a:t>alaman</a:t>
            </a:r>
            <a:r>
              <a:rPr lang="en-US" spc="-150" dirty="0" smtClean="0">
                <a:latin typeface="Arial"/>
                <a:cs typeface="Arial"/>
              </a:rPr>
              <a:t> </a:t>
            </a:r>
            <a:r>
              <a:rPr lang="en-US" spc="-150" dirty="0" smtClean="0">
                <a:latin typeface="Arial"/>
                <a:cs typeface="Arial"/>
              </a:rPr>
              <a:t/>
            </a:r>
            <a:br>
              <a:rPr lang="en-US" spc="-150" dirty="0" smtClean="0">
                <a:latin typeface="Arial"/>
                <a:cs typeface="Arial"/>
              </a:rPr>
            </a:br>
            <a:r>
              <a:rPr lang="id-ID" spc="-150" dirty="0" smtClean="0">
                <a:latin typeface="Arial"/>
                <a:cs typeface="Arial"/>
              </a:rPr>
              <a:t>p</a:t>
            </a:r>
            <a:r>
              <a:rPr lang="en-US" spc="-150" dirty="0" err="1" smtClean="0">
                <a:latin typeface="Arial"/>
                <a:cs typeface="Arial"/>
              </a:rPr>
              <a:t>rosedur</a:t>
            </a:r>
            <a:r>
              <a:rPr lang="en-US" spc="-150" dirty="0" smtClean="0">
                <a:latin typeface="Arial"/>
                <a:cs typeface="Arial"/>
              </a:rPr>
              <a:t> </a:t>
            </a:r>
            <a:r>
              <a:rPr lang="id-ID" spc="-150" dirty="0" smtClean="0">
                <a:latin typeface="Arial"/>
                <a:cs typeface="Arial"/>
              </a:rPr>
              <a:t>pembelian</a:t>
            </a:r>
            <a:r>
              <a:rPr lang="en-US" spc="-150" dirty="0" smtClean="0">
                <a:latin typeface="Arial"/>
                <a:cs typeface="Arial"/>
              </a:rPr>
              <a:t> </a:t>
            </a:r>
            <a:r>
              <a:rPr lang="id-ID" spc="-150" dirty="0" smtClean="0">
                <a:latin typeface="Arial"/>
                <a:cs typeface="Arial"/>
              </a:rPr>
              <a:t>l</a:t>
            </a:r>
            <a:r>
              <a:rPr lang="en-US" spc="-150" dirty="0" err="1" smtClean="0">
                <a:latin typeface="Arial"/>
                <a:cs typeface="Arial"/>
              </a:rPr>
              <a:t>angkah</a:t>
            </a:r>
            <a:r>
              <a:rPr lang="en-US" spc="-150" dirty="0" smtClean="0">
                <a:latin typeface="Arial"/>
                <a:cs typeface="Arial"/>
              </a:rPr>
              <a:t>  </a:t>
            </a:r>
            <a:r>
              <a:rPr lang="id-ID" spc="-150" dirty="0" smtClean="0">
                <a:latin typeface="Arial"/>
                <a:cs typeface="Arial"/>
              </a:rPr>
              <a:t>#</a:t>
            </a:r>
            <a:r>
              <a:rPr lang="en-US" spc="-150" dirty="0" smtClean="0">
                <a:latin typeface="Arial"/>
                <a:cs typeface="Arial"/>
              </a:rPr>
              <a:t>3</a:t>
            </a:r>
            <a:endParaRPr lang="en-US" spc="-150" dirty="0">
              <a:latin typeface="Arial"/>
              <a:cs typeface="Arial"/>
            </a:endParaRPr>
          </a:p>
        </p:txBody>
      </p:sp>
      <p:pic>
        <p:nvPicPr>
          <p:cNvPr id="9" name="Picture 8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0702" y="523234"/>
            <a:ext cx="5131634" cy="4614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010340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8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" presetClass="entr" presetSubtype="8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25" grpId="0" animBg="1"/>
      <p:bldP spid="58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3035138" cy="84044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70000"/>
              </a:lnSpc>
            </a:pPr>
            <a:r>
              <a:rPr lang="en-US" sz="4800" b="1" spc="-150" dirty="0" err="1" smtClean="0">
                <a:latin typeface="Arial"/>
                <a:cs typeface="Arial"/>
              </a:rPr>
              <a:t>R</a:t>
            </a:r>
            <a:r>
              <a:rPr lang="en-US" sz="4000" b="1" spc="-150" dirty="0" err="1" smtClean="0">
                <a:latin typeface="Arial"/>
                <a:cs typeface="Arial"/>
              </a:rPr>
              <a:t>ancangan</a:t>
            </a:r>
            <a:endParaRPr lang="en-US" sz="4000" b="1" spc="-150" dirty="0">
              <a:latin typeface="Arial"/>
              <a:cs typeface="Arial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702315"/>
            <a:ext cx="2823882" cy="27625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60000"/>
              </a:lnSpc>
            </a:pPr>
            <a:r>
              <a:rPr lang="en-US" sz="1400" dirty="0" smtClean="0">
                <a:latin typeface="Roboto Light"/>
                <a:cs typeface="Roboto Light"/>
              </a:rPr>
              <a:t>Website </a:t>
            </a:r>
            <a:r>
              <a:rPr lang="en-US" sz="1400" dirty="0" err="1" smtClean="0">
                <a:latin typeface="Roboto Light"/>
                <a:cs typeface="Roboto Light"/>
              </a:rPr>
              <a:t>Pengunjung</a:t>
            </a:r>
            <a:r>
              <a:rPr lang="en-US" sz="1400" dirty="0" smtClean="0">
                <a:latin typeface="Roboto Light"/>
                <a:cs typeface="Roboto Light"/>
              </a:rPr>
              <a:t> (Front-end)</a:t>
            </a:r>
            <a:endParaRPr lang="en-US" sz="1400" dirty="0">
              <a:latin typeface="Roboto Light"/>
              <a:cs typeface="Roboto Light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" y="5407224"/>
            <a:ext cx="9143999" cy="30777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600" spc="-150" dirty="0" err="1" smtClean="0">
                <a:latin typeface="Roboto Light"/>
                <a:cs typeface="Roboto Light"/>
              </a:rPr>
              <a:t>Kelompok</a:t>
            </a:r>
            <a:r>
              <a:rPr lang="en-US" sz="1600" spc="-150" dirty="0" smtClean="0">
                <a:latin typeface="Roboto Light"/>
                <a:cs typeface="Roboto Light"/>
              </a:rPr>
              <a:t> 1   |   </a:t>
            </a:r>
            <a:r>
              <a:rPr lang="en-US" sz="1600" spc="-150" dirty="0" err="1" smtClean="0">
                <a:latin typeface="Roboto Light"/>
                <a:cs typeface="Roboto Light"/>
              </a:rPr>
              <a:t>Perancangan</a:t>
            </a:r>
            <a:r>
              <a:rPr lang="en-US" sz="1600" spc="-150" dirty="0" smtClean="0">
                <a:latin typeface="Roboto Light"/>
                <a:cs typeface="Roboto Light"/>
              </a:rPr>
              <a:t> Web   |   BSI</a:t>
            </a:r>
          </a:p>
        </p:txBody>
      </p:sp>
      <p:sp>
        <p:nvSpPr>
          <p:cNvPr id="25" name="Rectangle 24"/>
          <p:cNvSpPr/>
          <p:nvPr/>
        </p:nvSpPr>
        <p:spPr>
          <a:xfrm>
            <a:off x="2940446" y="0"/>
            <a:ext cx="2906715" cy="418643"/>
          </a:xfrm>
          <a:prstGeom prst="rect">
            <a:avLst/>
          </a:prstGeom>
          <a:solidFill>
            <a:schemeClr val="tx1">
              <a:lumMod val="85000"/>
              <a:lumOff val="15000"/>
              <a:alpha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60000"/>
              </a:lnSpc>
            </a:pPr>
            <a:r>
              <a:rPr lang="en-US" sz="2400" b="1" spc="-150" dirty="0" err="1" smtClean="0">
                <a:latin typeface="Arial"/>
                <a:cs typeface="Arial"/>
              </a:rPr>
              <a:t>Tamplate</a:t>
            </a:r>
            <a:r>
              <a:rPr lang="en-US" sz="2400" b="1" spc="-150" dirty="0" smtClean="0">
                <a:latin typeface="Arial"/>
                <a:cs typeface="Arial"/>
              </a:rPr>
              <a:t> Front-end</a:t>
            </a:r>
            <a:endParaRPr lang="en-US" b="1" spc="-150" dirty="0">
              <a:latin typeface="Arial"/>
              <a:cs typeface="Arial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1" y="2547928"/>
            <a:ext cx="3346825" cy="648076"/>
          </a:xfrm>
          <a:prstGeom prst="rect">
            <a:avLst/>
          </a:prstGeom>
          <a:solidFill>
            <a:schemeClr val="tx1">
              <a:lumMod val="85000"/>
              <a:lumOff val="15000"/>
              <a:alpha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pc="-150" dirty="0" err="1" smtClean="0">
                <a:latin typeface="Arial"/>
                <a:cs typeface="Arial"/>
              </a:rPr>
              <a:t>Gambar</a:t>
            </a:r>
            <a:r>
              <a:rPr lang="en-US" spc="-150" dirty="0" smtClean="0">
                <a:latin typeface="Arial"/>
                <a:cs typeface="Arial"/>
              </a:rPr>
              <a:t> </a:t>
            </a:r>
            <a:r>
              <a:rPr lang="id-ID" spc="-150" dirty="0" smtClean="0">
                <a:latin typeface="Arial"/>
                <a:cs typeface="Arial"/>
              </a:rPr>
              <a:t>r</a:t>
            </a:r>
            <a:r>
              <a:rPr lang="en-US" spc="-150" dirty="0" err="1" smtClean="0">
                <a:latin typeface="Arial"/>
                <a:cs typeface="Arial"/>
              </a:rPr>
              <a:t>anca</a:t>
            </a:r>
            <a:r>
              <a:rPr lang="id-ID" spc="-150" dirty="0" smtClean="0">
                <a:latin typeface="Arial"/>
                <a:cs typeface="Arial"/>
              </a:rPr>
              <a:t>n</a:t>
            </a:r>
            <a:r>
              <a:rPr lang="en-US" spc="-150" dirty="0" err="1" smtClean="0">
                <a:latin typeface="Arial"/>
                <a:cs typeface="Arial"/>
              </a:rPr>
              <a:t>gan</a:t>
            </a:r>
            <a:r>
              <a:rPr lang="en-US" spc="-150" dirty="0" smtClean="0">
                <a:latin typeface="Arial"/>
                <a:cs typeface="Arial"/>
              </a:rPr>
              <a:t> </a:t>
            </a:r>
            <a:r>
              <a:rPr lang="id-ID" spc="-150" dirty="0" smtClean="0">
                <a:latin typeface="Arial"/>
                <a:cs typeface="Arial"/>
              </a:rPr>
              <a:t>h</a:t>
            </a:r>
            <a:r>
              <a:rPr lang="en-US" spc="-150" dirty="0" err="1" smtClean="0">
                <a:latin typeface="Arial"/>
                <a:cs typeface="Arial"/>
              </a:rPr>
              <a:t>alaman</a:t>
            </a:r>
            <a:r>
              <a:rPr lang="en-US" spc="-150" dirty="0" smtClean="0">
                <a:latin typeface="Arial"/>
                <a:cs typeface="Arial"/>
              </a:rPr>
              <a:t> </a:t>
            </a:r>
            <a:r>
              <a:rPr lang="en-US" spc="-150" dirty="0" smtClean="0">
                <a:latin typeface="Arial"/>
                <a:cs typeface="Arial"/>
              </a:rPr>
              <a:t/>
            </a:r>
            <a:br>
              <a:rPr lang="en-US" spc="-150" dirty="0" smtClean="0">
                <a:latin typeface="Arial"/>
                <a:cs typeface="Arial"/>
              </a:rPr>
            </a:br>
            <a:r>
              <a:rPr lang="id-ID" spc="-150" dirty="0" smtClean="0">
                <a:latin typeface="Arial"/>
                <a:cs typeface="Arial"/>
              </a:rPr>
              <a:t>p</a:t>
            </a:r>
            <a:r>
              <a:rPr lang="en-US" spc="-150" dirty="0" err="1" smtClean="0">
                <a:latin typeface="Arial"/>
                <a:cs typeface="Arial"/>
              </a:rPr>
              <a:t>rosedur</a:t>
            </a:r>
            <a:r>
              <a:rPr lang="en-US" spc="-150" dirty="0" smtClean="0">
                <a:latin typeface="Arial"/>
                <a:cs typeface="Arial"/>
              </a:rPr>
              <a:t> </a:t>
            </a:r>
            <a:r>
              <a:rPr lang="id-ID" spc="-150" dirty="0" smtClean="0">
                <a:latin typeface="Arial"/>
                <a:cs typeface="Arial"/>
              </a:rPr>
              <a:t>pembelian</a:t>
            </a:r>
            <a:r>
              <a:rPr lang="en-US" spc="-150" dirty="0" smtClean="0">
                <a:latin typeface="Arial"/>
                <a:cs typeface="Arial"/>
              </a:rPr>
              <a:t> </a:t>
            </a:r>
            <a:r>
              <a:rPr lang="id-ID" spc="-150" dirty="0" smtClean="0">
                <a:latin typeface="Arial"/>
                <a:cs typeface="Arial"/>
              </a:rPr>
              <a:t>l</a:t>
            </a:r>
            <a:r>
              <a:rPr lang="en-US" spc="-150" dirty="0" err="1" smtClean="0">
                <a:latin typeface="Arial"/>
                <a:cs typeface="Arial"/>
              </a:rPr>
              <a:t>angkah</a:t>
            </a:r>
            <a:r>
              <a:rPr lang="en-US" spc="-150" dirty="0" smtClean="0">
                <a:latin typeface="Arial"/>
                <a:cs typeface="Arial"/>
              </a:rPr>
              <a:t>  </a:t>
            </a:r>
            <a:r>
              <a:rPr lang="id-ID" spc="-150" dirty="0" smtClean="0">
                <a:latin typeface="Arial"/>
                <a:cs typeface="Arial"/>
              </a:rPr>
              <a:t>#</a:t>
            </a:r>
            <a:r>
              <a:rPr lang="en-US" spc="-150" dirty="0" smtClean="0">
                <a:latin typeface="Arial"/>
                <a:cs typeface="Arial"/>
              </a:rPr>
              <a:t>4</a:t>
            </a:r>
            <a:endParaRPr lang="en-US" spc="-150" dirty="0">
              <a:latin typeface="Arial"/>
              <a:cs typeface="Arial"/>
            </a:endParaRPr>
          </a:p>
        </p:txBody>
      </p:sp>
      <p:pic>
        <p:nvPicPr>
          <p:cNvPr id="8" name="Picture 7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0705" y="523234"/>
            <a:ext cx="5131634" cy="4614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363338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8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" presetClass="entr" presetSubtype="8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25" grpId="0" animBg="1"/>
      <p:bldP spid="58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3035138" cy="84044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70000"/>
              </a:lnSpc>
            </a:pPr>
            <a:r>
              <a:rPr lang="en-US" sz="4800" b="1" spc="-150" dirty="0" err="1" smtClean="0">
                <a:latin typeface="Arial"/>
                <a:cs typeface="Arial"/>
              </a:rPr>
              <a:t>R</a:t>
            </a:r>
            <a:r>
              <a:rPr lang="en-US" sz="4000" b="1" spc="-150" dirty="0" err="1" smtClean="0">
                <a:latin typeface="Arial"/>
                <a:cs typeface="Arial"/>
              </a:rPr>
              <a:t>ancangan</a:t>
            </a:r>
            <a:endParaRPr lang="en-US" sz="4000" b="1" spc="-150" dirty="0">
              <a:latin typeface="Arial"/>
              <a:cs typeface="Arial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702315"/>
            <a:ext cx="2823882" cy="27625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60000"/>
              </a:lnSpc>
            </a:pPr>
            <a:r>
              <a:rPr lang="en-US" sz="1400" dirty="0" smtClean="0">
                <a:latin typeface="Roboto Light"/>
                <a:cs typeface="Roboto Light"/>
              </a:rPr>
              <a:t>Website </a:t>
            </a:r>
            <a:r>
              <a:rPr lang="en-US" sz="1400" dirty="0" err="1" smtClean="0">
                <a:latin typeface="Roboto Light"/>
                <a:cs typeface="Roboto Light"/>
              </a:rPr>
              <a:t>Pengunjung</a:t>
            </a:r>
            <a:r>
              <a:rPr lang="en-US" sz="1400" dirty="0" smtClean="0">
                <a:latin typeface="Roboto Light"/>
                <a:cs typeface="Roboto Light"/>
              </a:rPr>
              <a:t> (Front-end)</a:t>
            </a:r>
            <a:endParaRPr lang="en-US" sz="1400" dirty="0">
              <a:latin typeface="Roboto Light"/>
              <a:cs typeface="Roboto Light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" y="5407224"/>
            <a:ext cx="9143999" cy="30777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600" spc="-150" dirty="0" err="1" smtClean="0">
                <a:latin typeface="Roboto Light"/>
                <a:cs typeface="Roboto Light"/>
              </a:rPr>
              <a:t>Kelompok</a:t>
            </a:r>
            <a:r>
              <a:rPr lang="en-US" sz="1600" spc="-150" dirty="0" smtClean="0">
                <a:latin typeface="Roboto Light"/>
                <a:cs typeface="Roboto Light"/>
              </a:rPr>
              <a:t> 1   |   </a:t>
            </a:r>
            <a:r>
              <a:rPr lang="en-US" sz="1600" spc="-150" dirty="0" err="1" smtClean="0">
                <a:latin typeface="Roboto Light"/>
                <a:cs typeface="Roboto Light"/>
              </a:rPr>
              <a:t>Perancangan</a:t>
            </a:r>
            <a:r>
              <a:rPr lang="en-US" sz="1600" spc="-150" dirty="0" smtClean="0">
                <a:latin typeface="Roboto Light"/>
                <a:cs typeface="Roboto Light"/>
              </a:rPr>
              <a:t> Web   |   BSI</a:t>
            </a:r>
          </a:p>
        </p:txBody>
      </p:sp>
      <p:sp>
        <p:nvSpPr>
          <p:cNvPr id="25" name="Rectangle 24"/>
          <p:cNvSpPr/>
          <p:nvPr/>
        </p:nvSpPr>
        <p:spPr>
          <a:xfrm>
            <a:off x="2940446" y="0"/>
            <a:ext cx="2906715" cy="418643"/>
          </a:xfrm>
          <a:prstGeom prst="rect">
            <a:avLst/>
          </a:prstGeom>
          <a:solidFill>
            <a:schemeClr val="tx1">
              <a:lumMod val="85000"/>
              <a:lumOff val="15000"/>
              <a:alpha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60000"/>
              </a:lnSpc>
            </a:pPr>
            <a:r>
              <a:rPr lang="en-US" sz="2400" b="1" spc="-150" dirty="0" err="1" smtClean="0">
                <a:latin typeface="Arial"/>
                <a:cs typeface="Arial"/>
              </a:rPr>
              <a:t>Tamplate</a:t>
            </a:r>
            <a:r>
              <a:rPr lang="en-US" sz="2400" b="1" spc="-150" dirty="0" smtClean="0">
                <a:latin typeface="Arial"/>
                <a:cs typeface="Arial"/>
              </a:rPr>
              <a:t> Front-end</a:t>
            </a:r>
            <a:endParaRPr lang="en-US" b="1" spc="-150" dirty="0">
              <a:latin typeface="Arial"/>
              <a:cs typeface="Arial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1" y="2547928"/>
            <a:ext cx="3346825" cy="648076"/>
          </a:xfrm>
          <a:prstGeom prst="rect">
            <a:avLst/>
          </a:prstGeom>
          <a:solidFill>
            <a:schemeClr val="tx1">
              <a:lumMod val="85000"/>
              <a:lumOff val="15000"/>
              <a:alpha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pc="-150" dirty="0" err="1" smtClean="0">
                <a:latin typeface="Arial"/>
                <a:cs typeface="Arial"/>
              </a:rPr>
              <a:t>Gambar</a:t>
            </a:r>
            <a:r>
              <a:rPr lang="en-US" spc="-150" dirty="0" smtClean="0">
                <a:latin typeface="Arial"/>
                <a:cs typeface="Arial"/>
              </a:rPr>
              <a:t> </a:t>
            </a:r>
            <a:r>
              <a:rPr lang="id-ID" spc="-150" dirty="0">
                <a:latin typeface="Arial"/>
                <a:cs typeface="Arial"/>
              </a:rPr>
              <a:t>r</a:t>
            </a:r>
            <a:r>
              <a:rPr lang="en-US" spc="-150" dirty="0" err="1" smtClean="0">
                <a:latin typeface="Arial"/>
                <a:cs typeface="Arial"/>
              </a:rPr>
              <a:t>anca</a:t>
            </a:r>
            <a:r>
              <a:rPr lang="id-ID" spc="-150" dirty="0" smtClean="0">
                <a:latin typeface="Arial"/>
                <a:cs typeface="Arial"/>
              </a:rPr>
              <a:t>n</a:t>
            </a:r>
            <a:r>
              <a:rPr lang="en-US" spc="-150" dirty="0" err="1" smtClean="0">
                <a:latin typeface="Arial"/>
                <a:cs typeface="Arial"/>
              </a:rPr>
              <a:t>gan</a:t>
            </a:r>
            <a:r>
              <a:rPr lang="en-US" spc="-150" dirty="0" smtClean="0">
                <a:latin typeface="Arial"/>
                <a:cs typeface="Arial"/>
              </a:rPr>
              <a:t> </a:t>
            </a:r>
            <a:r>
              <a:rPr lang="id-ID" spc="-150" dirty="0" smtClean="0">
                <a:latin typeface="Arial"/>
                <a:cs typeface="Arial"/>
              </a:rPr>
              <a:t>h</a:t>
            </a:r>
            <a:r>
              <a:rPr lang="en-US" spc="-150" dirty="0" err="1" smtClean="0">
                <a:latin typeface="Arial"/>
                <a:cs typeface="Arial"/>
              </a:rPr>
              <a:t>alaman</a:t>
            </a:r>
            <a:r>
              <a:rPr lang="en-US" spc="-150" dirty="0" smtClean="0">
                <a:latin typeface="Arial"/>
                <a:cs typeface="Arial"/>
              </a:rPr>
              <a:t> </a:t>
            </a:r>
            <a:r>
              <a:rPr lang="en-US" spc="-150" dirty="0" smtClean="0">
                <a:latin typeface="Arial"/>
                <a:cs typeface="Arial"/>
              </a:rPr>
              <a:t/>
            </a:r>
            <a:br>
              <a:rPr lang="en-US" spc="-150" dirty="0" smtClean="0">
                <a:latin typeface="Arial"/>
                <a:cs typeface="Arial"/>
              </a:rPr>
            </a:br>
            <a:r>
              <a:rPr lang="id-ID" spc="-150" dirty="0" smtClean="0">
                <a:latin typeface="Arial"/>
                <a:cs typeface="Arial"/>
              </a:rPr>
              <a:t>k</a:t>
            </a:r>
            <a:r>
              <a:rPr lang="en-US" spc="-150" dirty="0" err="1" smtClean="0">
                <a:latin typeface="Arial"/>
                <a:cs typeface="Arial"/>
              </a:rPr>
              <a:t>onfirmasi</a:t>
            </a:r>
            <a:r>
              <a:rPr lang="en-US" spc="-150" dirty="0" smtClean="0">
                <a:latin typeface="Arial"/>
                <a:cs typeface="Arial"/>
              </a:rPr>
              <a:t> </a:t>
            </a:r>
            <a:r>
              <a:rPr lang="id-ID" spc="-150" dirty="0" smtClean="0">
                <a:latin typeface="Arial"/>
                <a:cs typeface="Arial"/>
              </a:rPr>
              <a:t>pembelian</a:t>
            </a:r>
            <a:endParaRPr lang="en-US" spc="-150" dirty="0">
              <a:latin typeface="Arial"/>
              <a:cs typeface="Arial"/>
            </a:endParaRPr>
          </a:p>
        </p:txBody>
      </p:sp>
      <p:pic>
        <p:nvPicPr>
          <p:cNvPr id="10" name="Picture 9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5880" y="523235"/>
            <a:ext cx="5131634" cy="4614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719257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8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" presetClass="entr" presetSubtype="8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25" grpId="0" animBg="1"/>
      <p:bldP spid="58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3035138" cy="84044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70000"/>
              </a:lnSpc>
            </a:pPr>
            <a:r>
              <a:rPr lang="en-US" sz="4800" b="1" spc="-150" dirty="0" err="1" smtClean="0">
                <a:latin typeface="Arial"/>
                <a:cs typeface="Arial"/>
              </a:rPr>
              <a:t>R</a:t>
            </a:r>
            <a:r>
              <a:rPr lang="en-US" sz="4000" b="1" spc="-150" dirty="0" err="1" smtClean="0">
                <a:latin typeface="Arial"/>
                <a:cs typeface="Arial"/>
              </a:rPr>
              <a:t>ancangan</a:t>
            </a:r>
            <a:endParaRPr lang="en-US" sz="4000" b="1" spc="-150" dirty="0">
              <a:latin typeface="Arial"/>
              <a:cs typeface="Arial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702315"/>
            <a:ext cx="2823882" cy="27625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60000"/>
              </a:lnSpc>
            </a:pPr>
            <a:r>
              <a:rPr lang="en-US" sz="1400" dirty="0" smtClean="0">
                <a:latin typeface="Roboto Light"/>
                <a:cs typeface="Roboto Light"/>
              </a:rPr>
              <a:t>Website </a:t>
            </a:r>
            <a:r>
              <a:rPr lang="en-US" sz="1400" dirty="0" err="1" smtClean="0">
                <a:latin typeface="Roboto Light"/>
                <a:cs typeface="Roboto Light"/>
              </a:rPr>
              <a:t>Pengunjung</a:t>
            </a:r>
            <a:r>
              <a:rPr lang="en-US" sz="1400" dirty="0" smtClean="0">
                <a:latin typeface="Roboto Light"/>
                <a:cs typeface="Roboto Light"/>
              </a:rPr>
              <a:t> (Front-end)</a:t>
            </a:r>
            <a:endParaRPr lang="en-US" sz="1400" dirty="0">
              <a:latin typeface="Roboto Light"/>
              <a:cs typeface="Roboto Light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" y="5407224"/>
            <a:ext cx="9143999" cy="30777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600" spc="-150" dirty="0" err="1" smtClean="0">
                <a:latin typeface="Roboto Light"/>
                <a:cs typeface="Roboto Light"/>
              </a:rPr>
              <a:t>Kelompok</a:t>
            </a:r>
            <a:r>
              <a:rPr lang="en-US" sz="1600" spc="-150" dirty="0" smtClean="0">
                <a:latin typeface="Roboto Light"/>
                <a:cs typeface="Roboto Light"/>
              </a:rPr>
              <a:t> 1   |   </a:t>
            </a:r>
            <a:r>
              <a:rPr lang="en-US" sz="1600" spc="-150" dirty="0" err="1" smtClean="0">
                <a:latin typeface="Roboto Light"/>
                <a:cs typeface="Roboto Light"/>
              </a:rPr>
              <a:t>Perancangan</a:t>
            </a:r>
            <a:r>
              <a:rPr lang="en-US" sz="1600" spc="-150" dirty="0" smtClean="0">
                <a:latin typeface="Roboto Light"/>
                <a:cs typeface="Roboto Light"/>
              </a:rPr>
              <a:t> Web   |   BSI</a:t>
            </a:r>
          </a:p>
        </p:txBody>
      </p:sp>
      <p:sp>
        <p:nvSpPr>
          <p:cNvPr id="25" name="Rectangle 24"/>
          <p:cNvSpPr/>
          <p:nvPr/>
        </p:nvSpPr>
        <p:spPr>
          <a:xfrm>
            <a:off x="2940446" y="0"/>
            <a:ext cx="2906715" cy="418643"/>
          </a:xfrm>
          <a:prstGeom prst="rect">
            <a:avLst/>
          </a:prstGeom>
          <a:solidFill>
            <a:schemeClr val="tx1">
              <a:lumMod val="85000"/>
              <a:lumOff val="15000"/>
              <a:alpha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60000"/>
              </a:lnSpc>
            </a:pPr>
            <a:r>
              <a:rPr lang="en-US" sz="2400" b="1" spc="-150" dirty="0" err="1" smtClean="0">
                <a:latin typeface="Arial"/>
                <a:cs typeface="Arial"/>
              </a:rPr>
              <a:t>Tamplate</a:t>
            </a:r>
            <a:r>
              <a:rPr lang="en-US" sz="2400" b="1" spc="-150" dirty="0" smtClean="0">
                <a:latin typeface="Arial"/>
                <a:cs typeface="Arial"/>
              </a:rPr>
              <a:t> Front-end</a:t>
            </a:r>
            <a:endParaRPr lang="en-US" b="1" spc="-150" dirty="0">
              <a:latin typeface="Arial"/>
              <a:cs typeface="Arial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1" y="2547928"/>
            <a:ext cx="3346825" cy="648076"/>
          </a:xfrm>
          <a:prstGeom prst="rect">
            <a:avLst/>
          </a:prstGeom>
          <a:solidFill>
            <a:schemeClr val="tx1">
              <a:lumMod val="85000"/>
              <a:lumOff val="15000"/>
              <a:alpha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pc="-150" dirty="0" err="1" smtClean="0">
                <a:latin typeface="Arial"/>
                <a:cs typeface="Arial"/>
              </a:rPr>
              <a:t>Gambar</a:t>
            </a:r>
            <a:r>
              <a:rPr lang="en-US" spc="-150" dirty="0" smtClean="0">
                <a:latin typeface="Arial"/>
                <a:cs typeface="Arial"/>
              </a:rPr>
              <a:t> </a:t>
            </a:r>
            <a:r>
              <a:rPr lang="id-ID" spc="-150" dirty="0" smtClean="0">
                <a:latin typeface="Arial"/>
                <a:cs typeface="Arial"/>
              </a:rPr>
              <a:t>r</a:t>
            </a:r>
            <a:r>
              <a:rPr lang="en-US" spc="-150" dirty="0" err="1" smtClean="0">
                <a:latin typeface="Arial"/>
                <a:cs typeface="Arial"/>
              </a:rPr>
              <a:t>anca</a:t>
            </a:r>
            <a:r>
              <a:rPr lang="id-ID" spc="-150" dirty="0" smtClean="0">
                <a:latin typeface="Arial"/>
                <a:cs typeface="Arial"/>
              </a:rPr>
              <a:t>n</a:t>
            </a:r>
            <a:r>
              <a:rPr lang="en-US" spc="-150" dirty="0" err="1" smtClean="0">
                <a:latin typeface="Arial"/>
                <a:cs typeface="Arial"/>
              </a:rPr>
              <a:t>gan</a:t>
            </a:r>
            <a:r>
              <a:rPr lang="en-US" spc="-150" dirty="0" smtClean="0">
                <a:latin typeface="Arial"/>
                <a:cs typeface="Arial"/>
              </a:rPr>
              <a:t> </a:t>
            </a:r>
            <a:r>
              <a:rPr lang="id-ID" spc="-150" dirty="0" smtClean="0">
                <a:latin typeface="Arial"/>
                <a:cs typeface="Arial"/>
              </a:rPr>
              <a:t>h</a:t>
            </a:r>
            <a:r>
              <a:rPr lang="en-US" spc="-150" dirty="0" err="1" smtClean="0">
                <a:latin typeface="Arial"/>
                <a:cs typeface="Arial"/>
              </a:rPr>
              <a:t>alaman</a:t>
            </a:r>
            <a:r>
              <a:rPr lang="en-US" spc="-150" dirty="0" smtClean="0">
                <a:latin typeface="Arial"/>
                <a:cs typeface="Arial"/>
              </a:rPr>
              <a:t> </a:t>
            </a:r>
            <a:r>
              <a:rPr lang="en-US" spc="-150" dirty="0" smtClean="0">
                <a:latin typeface="Arial"/>
                <a:cs typeface="Arial"/>
              </a:rPr>
              <a:t/>
            </a:r>
            <a:br>
              <a:rPr lang="en-US" spc="-150" dirty="0" smtClean="0">
                <a:latin typeface="Arial"/>
                <a:cs typeface="Arial"/>
              </a:rPr>
            </a:br>
            <a:r>
              <a:rPr lang="id-ID" spc="-150" dirty="0" smtClean="0">
                <a:latin typeface="Arial"/>
                <a:cs typeface="Arial"/>
              </a:rPr>
              <a:t>t</a:t>
            </a:r>
            <a:r>
              <a:rPr lang="en-US" spc="-150" dirty="0" err="1" smtClean="0">
                <a:latin typeface="Arial"/>
                <a:cs typeface="Arial"/>
              </a:rPr>
              <a:t>ransfer</a:t>
            </a:r>
            <a:r>
              <a:rPr lang="en-US" spc="-150" dirty="0" smtClean="0">
                <a:latin typeface="Arial"/>
                <a:cs typeface="Arial"/>
              </a:rPr>
              <a:t> </a:t>
            </a:r>
            <a:r>
              <a:rPr lang="id-ID" spc="-150" dirty="0" smtClean="0">
                <a:latin typeface="Arial"/>
                <a:cs typeface="Arial"/>
              </a:rPr>
              <a:t>b</a:t>
            </a:r>
            <a:r>
              <a:rPr lang="en-US" spc="-150" dirty="0" err="1" smtClean="0">
                <a:latin typeface="Arial"/>
                <a:cs typeface="Arial"/>
              </a:rPr>
              <a:t>ank</a:t>
            </a:r>
            <a:r>
              <a:rPr lang="en-US" spc="-150" dirty="0" smtClean="0">
                <a:latin typeface="Arial"/>
                <a:cs typeface="Arial"/>
              </a:rPr>
              <a:t> (</a:t>
            </a:r>
            <a:r>
              <a:rPr lang="id-ID" i="1" spc="-150" dirty="0" smtClean="0">
                <a:latin typeface="Arial"/>
                <a:cs typeface="Arial"/>
              </a:rPr>
              <a:t>b</a:t>
            </a:r>
            <a:r>
              <a:rPr lang="en-US" i="1" spc="-150" dirty="0" err="1" smtClean="0">
                <a:latin typeface="Arial"/>
                <a:cs typeface="Arial"/>
              </a:rPr>
              <a:t>ank</a:t>
            </a:r>
            <a:r>
              <a:rPr lang="en-US" i="1" spc="-150" dirty="0" smtClean="0">
                <a:latin typeface="Arial"/>
                <a:cs typeface="Arial"/>
              </a:rPr>
              <a:t> </a:t>
            </a:r>
            <a:r>
              <a:rPr lang="id-ID" i="1" spc="-150" dirty="0" smtClean="0">
                <a:latin typeface="Arial"/>
                <a:cs typeface="Arial"/>
              </a:rPr>
              <a:t>w</a:t>
            </a:r>
            <a:r>
              <a:rPr lang="en-US" i="1" spc="-150" dirty="0" smtClean="0">
                <a:latin typeface="Arial"/>
                <a:cs typeface="Arial"/>
              </a:rPr>
              <a:t>ire</a:t>
            </a:r>
            <a:r>
              <a:rPr lang="en-US" spc="-150" dirty="0" smtClean="0">
                <a:latin typeface="Arial"/>
                <a:cs typeface="Arial"/>
              </a:rPr>
              <a:t>)</a:t>
            </a:r>
            <a:endParaRPr lang="en-US" spc="-150" dirty="0">
              <a:latin typeface="Arial"/>
              <a:cs typeface="Arial"/>
            </a:endParaRPr>
          </a:p>
        </p:txBody>
      </p:sp>
      <p:pic>
        <p:nvPicPr>
          <p:cNvPr id="8" name="Picture 7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5882" y="553118"/>
            <a:ext cx="5131634" cy="4614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621825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8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" presetClass="entr" presetSubtype="8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25" grpId="0" animBg="1"/>
      <p:bldP spid="58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3035138" cy="84044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70000"/>
              </a:lnSpc>
            </a:pPr>
            <a:r>
              <a:rPr lang="en-US" sz="4800" b="1" spc="-150" dirty="0" err="1" smtClean="0">
                <a:latin typeface="Arial"/>
                <a:cs typeface="Arial"/>
              </a:rPr>
              <a:t>R</a:t>
            </a:r>
            <a:r>
              <a:rPr lang="en-US" sz="4000" b="1" spc="-150" dirty="0" err="1" smtClean="0">
                <a:latin typeface="Arial"/>
                <a:cs typeface="Arial"/>
              </a:rPr>
              <a:t>ancangan</a:t>
            </a:r>
            <a:endParaRPr lang="en-US" sz="4000" b="1" spc="-150" dirty="0">
              <a:latin typeface="Arial"/>
              <a:cs typeface="Arial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702315"/>
            <a:ext cx="2823882" cy="27625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60000"/>
              </a:lnSpc>
            </a:pPr>
            <a:r>
              <a:rPr lang="en-US" sz="1400" dirty="0" smtClean="0">
                <a:latin typeface="Roboto Light"/>
                <a:cs typeface="Roboto Light"/>
              </a:rPr>
              <a:t>Website </a:t>
            </a:r>
            <a:r>
              <a:rPr lang="en-US" sz="1400" dirty="0" err="1" smtClean="0">
                <a:latin typeface="Roboto Light"/>
                <a:cs typeface="Roboto Light"/>
              </a:rPr>
              <a:t>Pengunjung</a:t>
            </a:r>
            <a:r>
              <a:rPr lang="en-US" sz="1400" dirty="0" smtClean="0">
                <a:latin typeface="Roboto Light"/>
                <a:cs typeface="Roboto Light"/>
              </a:rPr>
              <a:t> (Front-end)</a:t>
            </a:r>
            <a:endParaRPr lang="en-US" sz="1400" dirty="0">
              <a:latin typeface="Roboto Light"/>
              <a:cs typeface="Roboto Light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" y="5407224"/>
            <a:ext cx="9143999" cy="30777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600" spc="-150" dirty="0" err="1" smtClean="0">
                <a:latin typeface="Roboto Light"/>
                <a:cs typeface="Roboto Light"/>
              </a:rPr>
              <a:t>Kelompok</a:t>
            </a:r>
            <a:r>
              <a:rPr lang="en-US" sz="1600" spc="-150" dirty="0" smtClean="0">
                <a:latin typeface="Roboto Light"/>
                <a:cs typeface="Roboto Light"/>
              </a:rPr>
              <a:t> 1   |   </a:t>
            </a:r>
            <a:r>
              <a:rPr lang="en-US" sz="1600" spc="-150" dirty="0" err="1" smtClean="0">
                <a:latin typeface="Roboto Light"/>
                <a:cs typeface="Roboto Light"/>
              </a:rPr>
              <a:t>Perancangan</a:t>
            </a:r>
            <a:r>
              <a:rPr lang="en-US" sz="1600" spc="-150" dirty="0" smtClean="0">
                <a:latin typeface="Roboto Light"/>
                <a:cs typeface="Roboto Light"/>
              </a:rPr>
              <a:t> Web   |   BSI</a:t>
            </a:r>
          </a:p>
        </p:txBody>
      </p:sp>
      <p:sp>
        <p:nvSpPr>
          <p:cNvPr id="25" name="Rectangle 24"/>
          <p:cNvSpPr/>
          <p:nvPr/>
        </p:nvSpPr>
        <p:spPr>
          <a:xfrm>
            <a:off x="2940446" y="0"/>
            <a:ext cx="2906715" cy="418643"/>
          </a:xfrm>
          <a:prstGeom prst="rect">
            <a:avLst/>
          </a:prstGeom>
          <a:solidFill>
            <a:schemeClr val="tx1">
              <a:lumMod val="85000"/>
              <a:lumOff val="15000"/>
              <a:alpha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60000"/>
              </a:lnSpc>
            </a:pPr>
            <a:r>
              <a:rPr lang="en-US" sz="2400" b="1" spc="-150" dirty="0" err="1" smtClean="0">
                <a:latin typeface="Arial"/>
                <a:cs typeface="Arial"/>
              </a:rPr>
              <a:t>Tamplate</a:t>
            </a:r>
            <a:r>
              <a:rPr lang="en-US" sz="2400" b="1" spc="-150" dirty="0" smtClean="0">
                <a:latin typeface="Arial"/>
                <a:cs typeface="Arial"/>
              </a:rPr>
              <a:t> Front-end</a:t>
            </a:r>
            <a:endParaRPr lang="en-US" b="1" spc="-150" dirty="0">
              <a:latin typeface="Arial"/>
              <a:cs typeface="Arial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1" y="2547928"/>
            <a:ext cx="3346825" cy="648076"/>
          </a:xfrm>
          <a:prstGeom prst="rect">
            <a:avLst/>
          </a:prstGeom>
          <a:solidFill>
            <a:schemeClr val="tx1">
              <a:lumMod val="85000"/>
              <a:lumOff val="15000"/>
              <a:alpha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pc="-150" dirty="0" err="1" smtClean="0">
                <a:latin typeface="Arial"/>
                <a:cs typeface="Arial"/>
              </a:rPr>
              <a:t>Gambar</a:t>
            </a:r>
            <a:r>
              <a:rPr lang="en-US" spc="-150" dirty="0" smtClean="0">
                <a:latin typeface="Arial"/>
                <a:cs typeface="Arial"/>
              </a:rPr>
              <a:t> </a:t>
            </a:r>
            <a:r>
              <a:rPr lang="id-ID" spc="-150" dirty="0">
                <a:latin typeface="Arial"/>
                <a:cs typeface="Arial"/>
              </a:rPr>
              <a:t>r</a:t>
            </a:r>
            <a:r>
              <a:rPr lang="en-US" spc="-150" dirty="0" err="1" smtClean="0">
                <a:latin typeface="Arial"/>
                <a:cs typeface="Arial"/>
              </a:rPr>
              <a:t>anca</a:t>
            </a:r>
            <a:r>
              <a:rPr lang="id-ID" spc="-150" dirty="0" smtClean="0">
                <a:latin typeface="Arial"/>
                <a:cs typeface="Arial"/>
              </a:rPr>
              <a:t>n</a:t>
            </a:r>
            <a:r>
              <a:rPr lang="en-US" spc="-150" dirty="0" err="1" smtClean="0">
                <a:latin typeface="Arial"/>
                <a:cs typeface="Arial"/>
              </a:rPr>
              <a:t>gan</a:t>
            </a:r>
            <a:r>
              <a:rPr lang="en-US" spc="-150" dirty="0" smtClean="0">
                <a:latin typeface="Arial"/>
                <a:cs typeface="Arial"/>
              </a:rPr>
              <a:t> </a:t>
            </a:r>
            <a:r>
              <a:rPr lang="id-ID" spc="-150" dirty="0" smtClean="0">
                <a:latin typeface="Arial"/>
                <a:cs typeface="Arial"/>
              </a:rPr>
              <a:t>h</a:t>
            </a:r>
            <a:r>
              <a:rPr lang="en-US" spc="-150" dirty="0" err="1" smtClean="0">
                <a:latin typeface="Arial"/>
                <a:cs typeface="Arial"/>
              </a:rPr>
              <a:t>alaman</a:t>
            </a:r>
            <a:r>
              <a:rPr lang="en-US" spc="-150" dirty="0" smtClean="0">
                <a:latin typeface="Arial"/>
                <a:cs typeface="Arial"/>
              </a:rPr>
              <a:t> </a:t>
            </a:r>
            <a:r>
              <a:rPr lang="en-US" spc="-150" dirty="0" smtClean="0">
                <a:latin typeface="Arial"/>
                <a:cs typeface="Arial"/>
              </a:rPr>
              <a:t/>
            </a:r>
            <a:br>
              <a:rPr lang="en-US" spc="-150" dirty="0" smtClean="0">
                <a:latin typeface="Arial"/>
                <a:cs typeface="Arial"/>
              </a:rPr>
            </a:br>
            <a:r>
              <a:rPr lang="id-ID" spc="-150" dirty="0" smtClean="0">
                <a:latin typeface="Arial"/>
                <a:cs typeface="Arial"/>
              </a:rPr>
              <a:t>p</a:t>
            </a:r>
            <a:r>
              <a:rPr lang="en-US" spc="-150" dirty="0" err="1" smtClean="0">
                <a:latin typeface="Arial"/>
                <a:cs typeface="Arial"/>
              </a:rPr>
              <a:t>embayaran</a:t>
            </a:r>
            <a:r>
              <a:rPr lang="en-US" spc="-150" dirty="0" smtClean="0">
                <a:latin typeface="Arial"/>
                <a:cs typeface="Arial"/>
              </a:rPr>
              <a:t> </a:t>
            </a:r>
            <a:r>
              <a:rPr lang="id-ID" spc="-150" dirty="0" smtClean="0">
                <a:latin typeface="Arial"/>
                <a:cs typeface="Arial"/>
              </a:rPr>
              <a:t>d</a:t>
            </a:r>
            <a:r>
              <a:rPr lang="en-US" spc="-150" dirty="0" err="1" smtClean="0">
                <a:latin typeface="Arial"/>
                <a:cs typeface="Arial"/>
              </a:rPr>
              <a:t>engan</a:t>
            </a:r>
            <a:r>
              <a:rPr lang="en-US" spc="-150" dirty="0" smtClean="0">
                <a:latin typeface="Arial"/>
                <a:cs typeface="Arial"/>
              </a:rPr>
              <a:t> </a:t>
            </a:r>
            <a:r>
              <a:rPr lang="en-US" spc="-150" dirty="0" smtClean="0">
                <a:latin typeface="Arial"/>
                <a:cs typeface="Arial"/>
              </a:rPr>
              <a:t>COD</a:t>
            </a:r>
            <a:endParaRPr lang="en-US" spc="-150" dirty="0">
              <a:latin typeface="Arial"/>
              <a:cs typeface="Arial"/>
            </a:endParaRPr>
          </a:p>
        </p:txBody>
      </p:sp>
      <p:pic>
        <p:nvPicPr>
          <p:cNvPr id="9" name="Picture 8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5881" y="553118"/>
            <a:ext cx="5131634" cy="4614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444150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8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" presetClass="entr" presetSubtype="8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25" grpId="0" animBg="1"/>
      <p:bldP spid="58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3035138" cy="84044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70000"/>
              </a:lnSpc>
            </a:pPr>
            <a:r>
              <a:rPr lang="en-US" sz="4800" b="1" spc="-150" dirty="0" err="1" smtClean="0">
                <a:latin typeface="Arial"/>
                <a:cs typeface="Arial"/>
              </a:rPr>
              <a:t>R</a:t>
            </a:r>
            <a:r>
              <a:rPr lang="en-US" sz="4000" b="1" spc="-150" dirty="0" err="1" smtClean="0">
                <a:latin typeface="Arial"/>
                <a:cs typeface="Arial"/>
              </a:rPr>
              <a:t>ancangan</a:t>
            </a:r>
            <a:endParaRPr lang="en-US" sz="4000" b="1" spc="-150" dirty="0">
              <a:latin typeface="Arial"/>
              <a:cs typeface="Arial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702315"/>
            <a:ext cx="2823882" cy="27625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60000"/>
              </a:lnSpc>
            </a:pPr>
            <a:r>
              <a:rPr lang="en-US" sz="1400" dirty="0" smtClean="0">
                <a:latin typeface="Roboto Light"/>
                <a:cs typeface="Roboto Light"/>
              </a:rPr>
              <a:t>Website </a:t>
            </a:r>
            <a:r>
              <a:rPr lang="en-US" sz="1400" dirty="0" err="1" smtClean="0">
                <a:latin typeface="Roboto Light"/>
                <a:cs typeface="Roboto Light"/>
              </a:rPr>
              <a:t>Pengunjung</a:t>
            </a:r>
            <a:r>
              <a:rPr lang="en-US" sz="1400" dirty="0" smtClean="0">
                <a:latin typeface="Roboto Light"/>
                <a:cs typeface="Roboto Light"/>
              </a:rPr>
              <a:t> (Front-end)</a:t>
            </a:r>
            <a:endParaRPr lang="en-US" sz="1400" dirty="0">
              <a:latin typeface="Roboto Light"/>
              <a:cs typeface="Roboto Light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" y="5407224"/>
            <a:ext cx="9143999" cy="30777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600" spc="-150" dirty="0" err="1" smtClean="0">
                <a:latin typeface="Roboto Light"/>
                <a:cs typeface="Roboto Light"/>
              </a:rPr>
              <a:t>Kelompok</a:t>
            </a:r>
            <a:r>
              <a:rPr lang="en-US" sz="1600" spc="-150" dirty="0" smtClean="0">
                <a:latin typeface="Roboto Light"/>
                <a:cs typeface="Roboto Light"/>
              </a:rPr>
              <a:t> 1   |   </a:t>
            </a:r>
            <a:r>
              <a:rPr lang="en-US" sz="1600" spc="-150" dirty="0" err="1" smtClean="0">
                <a:latin typeface="Roboto Light"/>
                <a:cs typeface="Roboto Light"/>
              </a:rPr>
              <a:t>Perancangan</a:t>
            </a:r>
            <a:r>
              <a:rPr lang="en-US" sz="1600" spc="-150" dirty="0" smtClean="0">
                <a:latin typeface="Roboto Light"/>
                <a:cs typeface="Roboto Light"/>
              </a:rPr>
              <a:t> Web   |   BSI</a:t>
            </a:r>
          </a:p>
        </p:txBody>
      </p:sp>
      <p:sp>
        <p:nvSpPr>
          <p:cNvPr id="25" name="Rectangle 24"/>
          <p:cNvSpPr/>
          <p:nvPr/>
        </p:nvSpPr>
        <p:spPr>
          <a:xfrm>
            <a:off x="2940446" y="0"/>
            <a:ext cx="2906715" cy="418643"/>
          </a:xfrm>
          <a:prstGeom prst="rect">
            <a:avLst/>
          </a:prstGeom>
          <a:solidFill>
            <a:schemeClr val="tx1">
              <a:lumMod val="85000"/>
              <a:lumOff val="15000"/>
              <a:alpha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60000"/>
              </a:lnSpc>
            </a:pPr>
            <a:r>
              <a:rPr lang="en-US" sz="2400" b="1" spc="-150" dirty="0" err="1" smtClean="0">
                <a:latin typeface="Arial"/>
                <a:cs typeface="Arial"/>
              </a:rPr>
              <a:t>Tamplate</a:t>
            </a:r>
            <a:r>
              <a:rPr lang="en-US" sz="2400" b="1" spc="-150" dirty="0" smtClean="0">
                <a:latin typeface="Arial"/>
                <a:cs typeface="Arial"/>
              </a:rPr>
              <a:t> Front-end</a:t>
            </a:r>
            <a:endParaRPr lang="en-US" b="1" spc="-150" dirty="0">
              <a:latin typeface="Arial"/>
              <a:cs typeface="Arial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1" y="2547928"/>
            <a:ext cx="3346825" cy="648076"/>
          </a:xfrm>
          <a:prstGeom prst="rect">
            <a:avLst/>
          </a:prstGeom>
          <a:solidFill>
            <a:schemeClr val="tx1">
              <a:lumMod val="85000"/>
              <a:lumOff val="15000"/>
              <a:alpha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pc="-150" dirty="0" err="1" smtClean="0">
                <a:latin typeface="Arial"/>
                <a:cs typeface="Arial"/>
              </a:rPr>
              <a:t>Gambar</a:t>
            </a:r>
            <a:r>
              <a:rPr lang="en-US" spc="-150" dirty="0" smtClean="0">
                <a:latin typeface="Arial"/>
                <a:cs typeface="Arial"/>
              </a:rPr>
              <a:t> </a:t>
            </a:r>
            <a:r>
              <a:rPr lang="id-ID" spc="-150" dirty="0">
                <a:latin typeface="Arial"/>
                <a:cs typeface="Arial"/>
              </a:rPr>
              <a:t>r</a:t>
            </a:r>
            <a:r>
              <a:rPr lang="en-US" spc="-150" dirty="0" err="1" smtClean="0">
                <a:latin typeface="Arial"/>
                <a:cs typeface="Arial"/>
              </a:rPr>
              <a:t>anca</a:t>
            </a:r>
            <a:r>
              <a:rPr lang="id-ID" spc="-150" dirty="0" smtClean="0">
                <a:latin typeface="Arial"/>
                <a:cs typeface="Arial"/>
              </a:rPr>
              <a:t>n</a:t>
            </a:r>
            <a:r>
              <a:rPr lang="en-US" spc="-150" dirty="0" err="1" smtClean="0">
                <a:latin typeface="Arial"/>
                <a:cs typeface="Arial"/>
              </a:rPr>
              <a:t>gan</a:t>
            </a:r>
            <a:r>
              <a:rPr lang="en-US" spc="-150" dirty="0" smtClean="0">
                <a:latin typeface="Arial"/>
                <a:cs typeface="Arial"/>
              </a:rPr>
              <a:t> </a:t>
            </a:r>
            <a:r>
              <a:rPr lang="id-ID" spc="-150" dirty="0" smtClean="0">
                <a:latin typeface="Arial"/>
                <a:cs typeface="Arial"/>
              </a:rPr>
              <a:t>m</a:t>
            </a:r>
            <a:r>
              <a:rPr lang="en-US" spc="-150" dirty="0" err="1" smtClean="0">
                <a:latin typeface="Arial"/>
                <a:cs typeface="Arial"/>
              </a:rPr>
              <a:t>enu</a:t>
            </a:r>
            <a:r>
              <a:rPr lang="en-US" spc="-150" dirty="0" smtClean="0">
                <a:latin typeface="Arial"/>
                <a:cs typeface="Arial"/>
              </a:rPr>
              <a:t/>
            </a:r>
            <a:br>
              <a:rPr lang="en-US" spc="-150" dirty="0" smtClean="0">
                <a:latin typeface="Arial"/>
                <a:cs typeface="Arial"/>
              </a:rPr>
            </a:br>
            <a:r>
              <a:rPr lang="id-ID" spc="-150" dirty="0" smtClean="0">
                <a:latin typeface="Arial"/>
                <a:cs typeface="Arial"/>
              </a:rPr>
              <a:t>h</a:t>
            </a:r>
            <a:r>
              <a:rPr lang="en-US" spc="-150" dirty="0" err="1" smtClean="0">
                <a:latin typeface="Arial"/>
                <a:cs typeface="Arial"/>
              </a:rPr>
              <a:t>alaman</a:t>
            </a:r>
            <a:r>
              <a:rPr lang="en-US" spc="-150" dirty="0" smtClean="0">
                <a:latin typeface="Arial"/>
                <a:cs typeface="Arial"/>
              </a:rPr>
              <a:t> </a:t>
            </a:r>
            <a:r>
              <a:rPr lang="id-ID" spc="-150" dirty="0" smtClean="0">
                <a:latin typeface="Arial"/>
                <a:cs typeface="Arial"/>
              </a:rPr>
              <a:t>p</a:t>
            </a:r>
            <a:r>
              <a:rPr lang="en-US" spc="-150" dirty="0" err="1" smtClean="0">
                <a:latin typeface="Arial"/>
                <a:cs typeface="Arial"/>
              </a:rPr>
              <a:t>elanggan</a:t>
            </a:r>
            <a:endParaRPr lang="en-US" spc="-150" dirty="0">
              <a:latin typeface="Arial"/>
              <a:cs typeface="Arial"/>
            </a:endParaRPr>
          </a:p>
        </p:txBody>
      </p:sp>
      <p:pic>
        <p:nvPicPr>
          <p:cNvPr id="8" name="Picture 7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5880" y="600170"/>
            <a:ext cx="5131634" cy="4460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563392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8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" presetClass="entr" presetSubtype="8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25" grpId="0" animBg="1"/>
      <p:bldP spid="58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3035138" cy="84044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70000"/>
              </a:lnSpc>
            </a:pPr>
            <a:r>
              <a:rPr lang="en-US" sz="4800" b="1" spc="-150" dirty="0" err="1" smtClean="0">
                <a:latin typeface="Arial"/>
                <a:cs typeface="Arial"/>
              </a:rPr>
              <a:t>R</a:t>
            </a:r>
            <a:r>
              <a:rPr lang="en-US" sz="4000" b="1" spc="-150" dirty="0" err="1" smtClean="0">
                <a:latin typeface="Arial"/>
                <a:cs typeface="Arial"/>
              </a:rPr>
              <a:t>ancangan</a:t>
            </a:r>
            <a:endParaRPr lang="en-US" sz="4000" b="1" spc="-150" dirty="0">
              <a:latin typeface="Arial"/>
              <a:cs typeface="Arial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702315"/>
            <a:ext cx="2823882" cy="27625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60000"/>
              </a:lnSpc>
            </a:pPr>
            <a:r>
              <a:rPr lang="en-US" sz="1400" dirty="0" smtClean="0">
                <a:latin typeface="Roboto Light"/>
                <a:cs typeface="Roboto Light"/>
              </a:rPr>
              <a:t>Website </a:t>
            </a:r>
            <a:r>
              <a:rPr lang="en-US" sz="1400" dirty="0" err="1" smtClean="0">
                <a:latin typeface="Roboto Light"/>
                <a:cs typeface="Roboto Light"/>
              </a:rPr>
              <a:t>Pengunjung</a:t>
            </a:r>
            <a:r>
              <a:rPr lang="en-US" sz="1400" dirty="0" smtClean="0">
                <a:latin typeface="Roboto Light"/>
                <a:cs typeface="Roboto Light"/>
              </a:rPr>
              <a:t> (Front-end)</a:t>
            </a:r>
            <a:endParaRPr lang="en-US" sz="1400" dirty="0">
              <a:latin typeface="Roboto Light"/>
              <a:cs typeface="Roboto Light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" y="5407224"/>
            <a:ext cx="9143999" cy="30777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600" spc="-150" dirty="0" err="1" smtClean="0">
                <a:latin typeface="Roboto Light"/>
                <a:cs typeface="Roboto Light"/>
              </a:rPr>
              <a:t>Kelompok</a:t>
            </a:r>
            <a:r>
              <a:rPr lang="en-US" sz="1600" spc="-150" dirty="0" smtClean="0">
                <a:latin typeface="Roboto Light"/>
                <a:cs typeface="Roboto Light"/>
              </a:rPr>
              <a:t> 1   |   </a:t>
            </a:r>
            <a:r>
              <a:rPr lang="en-US" sz="1600" spc="-150" dirty="0" err="1" smtClean="0">
                <a:latin typeface="Roboto Light"/>
                <a:cs typeface="Roboto Light"/>
              </a:rPr>
              <a:t>Perancangan</a:t>
            </a:r>
            <a:r>
              <a:rPr lang="en-US" sz="1600" spc="-150" dirty="0" smtClean="0">
                <a:latin typeface="Roboto Light"/>
                <a:cs typeface="Roboto Light"/>
              </a:rPr>
              <a:t> Web   |   BSI</a:t>
            </a:r>
          </a:p>
        </p:txBody>
      </p:sp>
      <p:sp>
        <p:nvSpPr>
          <p:cNvPr id="25" name="Rectangle 24"/>
          <p:cNvSpPr/>
          <p:nvPr/>
        </p:nvSpPr>
        <p:spPr>
          <a:xfrm>
            <a:off x="2940446" y="0"/>
            <a:ext cx="2906715" cy="418643"/>
          </a:xfrm>
          <a:prstGeom prst="rect">
            <a:avLst/>
          </a:prstGeom>
          <a:solidFill>
            <a:schemeClr val="tx1">
              <a:lumMod val="85000"/>
              <a:lumOff val="15000"/>
              <a:alpha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60000"/>
              </a:lnSpc>
            </a:pPr>
            <a:r>
              <a:rPr lang="en-US" sz="2400" b="1" spc="-150" dirty="0" err="1" smtClean="0">
                <a:latin typeface="Arial"/>
                <a:cs typeface="Arial"/>
              </a:rPr>
              <a:t>Tamplate</a:t>
            </a:r>
            <a:r>
              <a:rPr lang="en-US" sz="2400" b="1" spc="-150" dirty="0" smtClean="0">
                <a:latin typeface="Arial"/>
                <a:cs typeface="Arial"/>
              </a:rPr>
              <a:t> Front-end</a:t>
            </a:r>
            <a:endParaRPr lang="en-US" b="1" spc="-150" dirty="0">
              <a:latin typeface="Arial"/>
              <a:cs typeface="Arial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1" y="2547928"/>
            <a:ext cx="3346825" cy="648076"/>
          </a:xfrm>
          <a:prstGeom prst="rect">
            <a:avLst/>
          </a:prstGeom>
          <a:solidFill>
            <a:schemeClr val="tx1">
              <a:lumMod val="85000"/>
              <a:lumOff val="15000"/>
              <a:alpha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pc="-150" dirty="0" err="1" smtClean="0">
                <a:latin typeface="Arial"/>
                <a:cs typeface="Arial"/>
              </a:rPr>
              <a:t>Gambar</a:t>
            </a:r>
            <a:r>
              <a:rPr lang="en-US" spc="-150" dirty="0" smtClean="0">
                <a:latin typeface="Arial"/>
                <a:cs typeface="Arial"/>
              </a:rPr>
              <a:t> </a:t>
            </a:r>
            <a:r>
              <a:rPr lang="id-ID" spc="-150" dirty="0">
                <a:latin typeface="Arial"/>
                <a:cs typeface="Arial"/>
              </a:rPr>
              <a:t>r</a:t>
            </a:r>
            <a:r>
              <a:rPr lang="en-US" spc="-150" dirty="0" err="1" smtClean="0">
                <a:latin typeface="Arial"/>
                <a:cs typeface="Arial"/>
              </a:rPr>
              <a:t>anca</a:t>
            </a:r>
            <a:r>
              <a:rPr lang="id-ID" spc="-150" dirty="0" smtClean="0">
                <a:latin typeface="Arial"/>
                <a:cs typeface="Arial"/>
              </a:rPr>
              <a:t>n</a:t>
            </a:r>
            <a:r>
              <a:rPr lang="en-US" spc="-150" dirty="0" err="1" smtClean="0">
                <a:latin typeface="Arial"/>
                <a:cs typeface="Arial"/>
              </a:rPr>
              <a:t>gan</a:t>
            </a:r>
            <a:r>
              <a:rPr lang="en-US" spc="-150" dirty="0" smtClean="0">
                <a:latin typeface="Arial"/>
                <a:cs typeface="Arial"/>
              </a:rPr>
              <a:t> </a:t>
            </a:r>
            <a:r>
              <a:rPr lang="id-ID" spc="-150" dirty="0" smtClean="0">
                <a:latin typeface="Arial"/>
                <a:cs typeface="Arial"/>
              </a:rPr>
              <a:t>h</a:t>
            </a:r>
            <a:r>
              <a:rPr lang="en-US" spc="-150" dirty="0" err="1" smtClean="0">
                <a:latin typeface="Arial"/>
                <a:cs typeface="Arial"/>
              </a:rPr>
              <a:t>alaman</a:t>
            </a:r>
            <a:r>
              <a:rPr lang="en-US" spc="-150" dirty="0" smtClean="0">
                <a:latin typeface="Arial"/>
                <a:cs typeface="Arial"/>
              </a:rPr>
              <a:t/>
            </a:r>
            <a:br>
              <a:rPr lang="en-US" spc="-150" dirty="0" smtClean="0">
                <a:latin typeface="Arial"/>
                <a:cs typeface="Arial"/>
              </a:rPr>
            </a:br>
            <a:r>
              <a:rPr lang="id-ID" spc="-150" dirty="0" smtClean="0">
                <a:latin typeface="Arial"/>
                <a:cs typeface="Arial"/>
              </a:rPr>
              <a:t>d</a:t>
            </a:r>
            <a:r>
              <a:rPr lang="en-US" spc="-150" dirty="0" err="1" smtClean="0">
                <a:latin typeface="Arial"/>
                <a:cs typeface="Arial"/>
              </a:rPr>
              <a:t>aftar</a:t>
            </a:r>
            <a:r>
              <a:rPr lang="en-US" spc="-150" dirty="0" smtClean="0">
                <a:latin typeface="Arial"/>
                <a:cs typeface="Arial"/>
              </a:rPr>
              <a:t> </a:t>
            </a:r>
            <a:r>
              <a:rPr lang="id-ID" spc="-150" dirty="0" smtClean="0">
                <a:latin typeface="Arial"/>
                <a:cs typeface="Arial"/>
              </a:rPr>
              <a:t>r</a:t>
            </a:r>
            <a:r>
              <a:rPr lang="en-US" spc="-150" dirty="0" err="1" smtClean="0">
                <a:latin typeface="Arial"/>
                <a:cs typeface="Arial"/>
              </a:rPr>
              <a:t>iwayat</a:t>
            </a:r>
            <a:r>
              <a:rPr lang="en-US" spc="-150" dirty="0" smtClean="0">
                <a:latin typeface="Arial"/>
                <a:cs typeface="Arial"/>
              </a:rPr>
              <a:t> </a:t>
            </a:r>
            <a:r>
              <a:rPr lang="id-ID" spc="-150" dirty="0" smtClean="0">
                <a:latin typeface="Arial"/>
                <a:cs typeface="Arial"/>
              </a:rPr>
              <a:t>pembelian</a:t>
            </a:r>
            <a:endParaRPr lang="en-US" spc="-150" dirty="0">
              <a:latin typeface="Arial"/>
              <a:cs typeface="Arial"/>
            </a:endParaRPr>
          </a:p>
        </p:txBody>
      </p:sp>
      <p:pic>
        <p:nvPicPr>
          <p:cNvPr id="9" name="Picture 8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5882" y="523236"/>
            <a:ext cx="5131634" cy="4614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478592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8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" presetClass="entr" presetSubtype="8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25" grpId="0" animBg="1"/>
      <p:bldP spid="58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3035138" cy="84044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70000"/>
              </a:lnSpc>
            </a:pPr>
            <a:r>
              <a:rPr lang="en-US" sz="4800" b="1" spc="-150" dirty="0" err="1" smtClean="0">
                <a:latin typeface="Arial"/>
                <a:cs typeface="Arial"/>
              </a:rPr>
              <a:t>R</a:t>
            </a:r>
            <a:r>
              <a:rPr lang="en-US" sz="4000" b="1" spc="-150" dirty="0" err="1" smtClean="0">
                <a:latin typeface="Arial"/>
                <a:cs typeface="Arial"/>
              </a:rPr>
              <a:t>ancangan</a:t>
            </a:r>
            <a:endParaRPr lang="en-US" sz="4000" b="1" spc="-150" dirty="0">
              <a:latin typeface="Arial"/>
              <a:cs typeface="Arial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702315"/>
            <a:ext cx="2823882" cy="27625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60000"/>
              </a:lnSpc>
            </a:pPr>
            <a:r>
              <a:rPr lang="en-US" sz="1400" dirty="0" smtClean="0">
                <a:latin typeface="Roboto Light"/>
                <a:cs typeface="Roboto Light"/>
              </a:rPr>
              <a:t>Website </a:t>
            </a:r>
            <a:r>
              <a:rPr lang="en-US" sz="1400" dirty="0" err="1" smtClean="0">
                <a:latin typeface="Roboto Light"/>
                <a:cs typeface="Roboto Light"/>
              </a:rPr>
              <a:t>Pengunjung</a:t>
            </a:r>
            <a:r>
              <a:rPr lang="en-US" sz="1400" dirty="0" smtClean="0">
                <a:latin typeface="Roboto Light"/>
                <a:cs typeface="Roboto Light"/>
              </a:rPr>
              <a:t> (Front-end)</a:t>
            </a:r>
            <a:endParaRPr lang="en-US" sz="1400" dirty="0">
              <a:latin typeface="Roboto Light"/>
              <a:cs typeface="Roboto Light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" y="5407224"/>
            <a:ext cx="9143999" cy="30777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600" spc="-150" dirty="0" err="1" smtClean="0">
                <a:latin typeface="Roboto Light"/>
                <a:cs typeface="Roboto Light"/>
              </a:rPr>
              <a:t>Kelompok</a:t>
            </a:r>
            <a:r>
              <a:rPr lang="en-US" sz="1600" spc="-150" dirty="0" smtClean="0">
                <a:latin typeface="Roboto Light"/>
                <a:cs typeface="Roboto Light"/>
              </a:rPr>
              <a:t> 1   |   </a:t>
            </a:r>
            <a:r>
              <a:rPr lang="en-US" sz="1600" spc="-150" dirty="0" err="1" smtClean="0">
                <a:latin typeface="Roboto Light"/>
                <a:cs typeface="Roboto Light"/>
              </a:rPr>
              <a:t>Perancangan</a:t>
            </a:r>
            <a:r>
              <a:rPr lang="en-US" sz="1600" spc="-150" dirty="0" smtClean="0">
                <a:latin typeface="Roboto Light"/>
                <a:cs typeface="Roboto Light"/>
              </a:rPr>
              <a:t> Web   |   BSI</a:t>
            </a:r>
          </a:p>
        </p:txBody>
      </p:sp>
      <p:sp>
        <p:nvSpPr>
          <p:cNvPr id="25" name="Rectangle 24"/>
          <p:cNvSpPr/>
          <p:nvPr/>
        </p:nvSpPr>
        <p:spPr>
          <a:xfrm>
            <a:off x="2940446" y="0"/>
            <a:ext cx="2906715" cy="418643"/>
          </a:xfrm>
          <a:prstGeom prst="rect">
            <a:avLst/>
          </a:prstGeom>
          <a:solidFill>
            <a:schemeClr val="tx1">
              <a:lumMod val="85000"/>
              <a:lumOff val="15000"/>
              <a:alpha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60000"/>
              </a:lnSpc>
            </a:pPr>
            <a:r>
              <a:rPr lang="en-US" sz="2400" b="1" spc="-150" dirty="0" err="1" smtClean="0">
                <a:latin typeface="Arial"/>
                <a:cs typeface="Arial"/>
              </a:rPr>
              <a:t>Tamplate</a:t>
            </a:r>
            <a:r>
              <a:rPr lang="en-US" sz="2400" b="1" spc="-150" dirty="0" smtClean="0">
                <a:latin typeface="Arial"/>
                <a:cs typeface="Arial"/>
              </a:rPr>
              <a:t> Front-end</a:t>
            </a:r>
            <a:endParaRPr lang="en-US" b="1" spc="-150" dirty="0">
              <a:latin typeface="Arial"/>
              <a:cs typeface="Arial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1" y="2547928"/>
            <a:ext cx="3346825" cy="648076"/>
          </a:xfrm>
          <a:prstGeom prst="rect">
            <a:avLst/>
          </a:prstGeom>
          <a:solidFill>
            <a:schemeClr val="tx1">
              <a:lumMod val="85000"/>
              <a:lumOff val="15000"/>
              <a:alpha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pc="-150" dirty="0" err="1" smtClean="0">
                <a:latin typeface="Arial"/>
                <a:cs typeface="Arial"/>
              </a:rPr>
              <a:t>Gambar</a:t>
            </a:r>
            <a:r>
              <a:rPr lang="en-US" spc="-150" dirty="0" smtClean="0">
                <a:latin typeface="Arial"/>
                <a:cs typeface="Arial"/>
              </a:rPr>
              <a:t> </a:t>
            </a:r>
            <a:r>
              <a:rPr lang="id-ID" spc="-150" dirty="0" smtClean="0">
                <a:latin typeface="Arial"/>
                <a:cs typeface="Arial"/>
              </a:rPr>
              <a:t>r</a:t>
            </a:r>
            <a:r>
              <a:rPr lang="en-US" spc="-150" dirty="0" err="1" smtClean="0">
                <a:latin typeface="Arial"/>
                <a:cs typeface="Arial"/>
              </a:rPr>
              <a:t>ancagan</a:t>
            </a:r>
            <a:r>
              <a:rPr lang="en-US" spc="-150" dirty="0" smtClean="0">
                <a:latin typeface="Arial"/>
                <a:cs typeface="Arial"/>
              </a:rPr>
              <a:t> </a:t>
            </a:r>
            <a:r>
              <a:rPr lang="id-ID" spc="-150" dirty="0" smtClean="0">
                <a:latin typeface="Arial"/>
                <a:cs typeface="Arial"/>
              </a:rPr>
              <a:t>h</a:t>
            </a:r>
            <a:r>
              <a:rPr lang="en-US" spc="-150" dirty="0" err="1" smtClean="0">
                <a:latin typeface="Arial"/>
                <a:cs typeface="Arial"/>
              </a:rPr>
              <a:t>alaman</a:t>
            </a:r>
            <a:r>
              <a:rPr lang="en-US" spc="-150" dirty="0" smtClean="0">
                <a:latin typeface="Arial"/>
                <a:cs typeface="Arial"/>
              </a:rPr>
              <a:t/>
            </a:r>
            <a:br>
              <a:rPr lang="en-US" spc="-150" dirty="0" smtClean="0">
                <a:latin typeface="Arial"/>
                <a:cs typeface="Arial"/>
              </a:rPr>
            </a:br>
            <a:r>
              <a:rPr lang="id-ID" spc="-150" dirty="0" smtClean="0">
                <a:latin typeface="Arial"/>
                <a:cs typeface="Arial"/>
              </a:rPr>
              <a:t>d</a:t>
            </a:r>
            <a:r>
              <a:rPr lang="en-US" spc="-150" dirty="0" err="1" smtClean="0">
                <a:latin typeface="Arial"/>
                <a:cs typeface="Arial"/>
              </a:rPr>
              <a:t>aftar</a:t>
            </a:r>
            <a:r>
              <a:rPr lang="en-US" spc="-150" dirty="0" smtClean="0">
                <a:latin typeface="Arial"/>
                <a:cs typeface="Arial"/>
              </a:rPr>
              <a:t> </a:t>
            </a:r>
            <a:r>
              <a:rPr lang="id-ID" spc="-150" dirty="0" smtClean="0">
                <a:latin typeface="Arial"/>
                <a:cs typeface="Arial"/>
              </a:rPr>
              <a:t>a</a:t>
            </a:r>
            <a:r>
              <a:rPr lang="en-US" spc="-150" dirty="0" err="1" smtClean="0">
                <a:latin typeface="Arial"/>
                <a:cs typeface="Arial"/>
              </a:rPr>
              <a:t>lamat</a:t>
            </a:r>
            <a:endParaRPr lang="en-US" spc="-150" dirty="0">
              <a:latin typeface="Arial"/>
              <a:cs typeface="Arial"/>
            </a:endParaRPr>
          </a:p>
        </p:txBody>
      </p:sp>
      <p:pic>
        <p:nvPicPr>
          <p:cNvPr id="10" name="Picture 9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5882" y="523236"/>
            <a:ext cx="5131634" cy="4614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62485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8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" presetClass="entr" presetSubtype="8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25" grpId="0" animBg="1"/>
      <p:bldP spid="5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1" y="0"/>
            <a:ext cx="3211787" cy="1143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70000"/>
              </a:lnSpc>
            </a:pPr>
            <a:r>
              <a:rPr lang="en-US" sz="6600" b="1" spc="-150" dirty="0" err="1" smtClean="0">
                <a:latin typeface="Arial"/>
                <a:cs typeface="Arial"/>
              </a:rPr>
              <a:t>Definisi</a:t>
            </a:r>
            <a:endParaRPr lang="en-US" sz="6600" b="1" spc="-150" dirty="0">
              <a:latin typeface="Arial"/>
              <a:cs typeface="Arial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790222"/>
            <a:ext cx="2159000" cy="47977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>
                <a:latin typeface="Roboto Light"/>
                <a:cs typeface="Roboto Light"/>
              </a:rPr>
              <a:t>Apa</a:t>
            </a:r>
            <a:r>
              <a:rPr lang="en-US" sz="1600" dirty="0" smtClean="0">
                <a:latin typeface="Roboto Light"/>
                <a:cs typeface="Roboto Light"/>
              </a:rPr>
              <a:t> </a:t>
            </a:r>
            <a:r>
              <a:rPr lang="en-US" sz="1600" dirty="0" err="1" smtClean="0">
                <a:latin typeface="Roboto Light"/>
                <a:cs typeface="Roboto Light"/>
              </a:rPr>
              <a:t>sih</a:t>
            </a:r>
            <a:r>
              <a:rPr lang="en-US" sz="1600" dirty="0" smtClean="0">
                <a:latin typeface="Roboto Light"/>
                <a:cs typeface="Roboto Light"/>
              </a:rPr>
              <a:t> E-</a:t>
            </a:r>
            <a:r>
              <a:rPr lang="en-US" sz="1600" dirty="0" err="1" smtClean="0">
                <a:latin typeface="Roboto Light"/>
                <a:cs typeface="Roboto Light"/>
              </a:rPr>
              <a:t>commers</a:t>
            </a:r>
            <a:r>
              <a:rPr lang="en-US" sz="1600" dirty="0" smtClean="0">
                <a:latin typeface="Roboto Light"/>
                <a:cs typeface="Roboto Light"/>
              </a:rPr>
              <a:t>?</a:t>
            </a:r>
            <a:endParaRPr lang="en-US" sz="1600" dirty="0">
              <a:latin typeface="Roboto Light"/>
              <a:cs typeface="Roboto Light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1553" y="1751796"/>
            <a:ext cx="5388563" cy="3542228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effectLst/>
        </p:spPr>
      </p:pic>
      <p:sp>
        <p:nvSpPr>
          <p:cNvPr id="7" name="TextBox 6"/>
          <p:cNvSpPr txBox="1"/>
          <p:nvPr/>
        </p:nvSpPr>
        <p:spPr>
          <a:xfrm>
            <a:off x="352780" y="2835806"/>
            <a:ext cx="639233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</a:t>
            </a:r>
            <a:r>
              <a:rPr lang="en-US" i="1" dirty="0"/>
              <a:t>Electronic commerce </a:t>
            </a:r>
            <a:r>
              <a:rPr lang="en-US" dirty="0"/>
              <a:t>(</a:t>
            </a:r>
            <a:r>
              <a:rPr lang="en-US" i="1" dirty="0"/>
              <a:t>e-commerce</a:t>
            </a:r>
            <a:r>
              <a:rPr lang="en-US" dirty="0"/>
              <a:t>) </a:t>
            </a:r>
            <a:r>
              <a:rPr lang="en-US" dirty="0" err="1"/>
              <a:t>merupakan</a:t>
            </a:r>
            <a:r>
              <a:rPr lang="en-US" dirty="0"/>
              <a:t> </a:t>
            </a:r>
            <a:r>
              <a:rPr lang="en-US" dirty="0" err="1"/>
              <a:t>konsep</a:t>
            </a:r>
            <a:r>
              <a:rPr lang="en-US" dirty="0"/>
              <a:t> </a:t>
            </a:r>
            <a:r>
              <a:rPr lang="en-US" dirty="0" err="1"/>
              <a:t>baru</a:t>
            </a:r>
            <a:r>
              <a:rPr lang="en-US" dirty="0"/>
              <a:t> yang </a:t>
            </a:r>
            <a:r>
              <a:rPr lang="en-US" dirty="0" err="1"/>
              <a:t>biasa</a:t>
            </a:r>
            <a:r>
              <a:rPr lang="en-US" dirty="0"/>
              <a:t> </a:t>
            </a:r>
            <a:r>
              <a:rPr lang="en-US" dirty="0" err="1"/>
              <a:t>digambarkan</a:t>
            </a:r>
            <a:r>
              <a:rPr lang="en-US" dirty="0"/>
              <a:t> </a:t>
            </a:r>
            <a:r>
              <a:rPr lang="en-US" dirty="0" err="1"/>
              <a:t>sebagai</a:t>
            </a:r>
            <a:r>
              <a:rPr lang="en-US" dirty="0"/>
              <a:t> proses </a:t>
            </a:r>
            <a:r>
              <a:rPr lang="en-US" dirty="0" err="1"/>
              <a:t>jual</a:t>
            </a:r>
            <a:r>
              <a:rPr lang="en-US" dirty="0"/>
              <a:t> </a:t>
            </a:r>
            <a:r>
              <a:rPr lang="en-US" dirty="0" err="1"/>
              <a:t>beli</a:t>
            </a:r>
            <a:r>
              <a:rPr lang="en-US" dirty="0"/>
              <a:t> </a:t>
            </a:r>
            <a:r>
              <a:rPr lang="en-US" dirty="0" err="1"/>
              <a:t>barang</a:t>
            </a:r>
            <a:r>
              <a:rPr lang="en-US" dirty="0"/>
              <a:t>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jasa</a:t>
            </a:r>
            <a:r>
              <a:rPr lang="en-US" dirty="0"/>
              <a:t> </a:t>
            </a:r>
            <a:r>
              <a:rPr lang="en-US" dirty="0" err="1" smtClean="0"/>
              <a:t>pada</a:t>
            </a:r>
            <a:r>
              <a:rPr lang="en-US" dirty="0" smtClean="0"/>
              <a:t> </a:t>
            </a:r>
            <a:r>
              <a:rPr lang="en-US" i="1" dirty="0"/>
              <a:t>world wide web internet</a:t>
            </a:r>
            <a:r>
              <a:rPr lang="en-US" dirty="0"/>
              <a:t> </a:t>
            </a:r>
            <a:r>
              <a:rPr lang="en-US" dirty="0" err="1"/>
              <a:t>atau</a:t>
            </a:r>
            <a:r>
              <a:rPr lang="en-US" dirty="0"/>
              <a:t> proses </a:t>
            </a:r>
            <a:r>
              <a:rPr lang="en-US" dirty="0" err="1"/>
              <a:t>jual</a:t>
            </a:r>
            <a:r>
              <a:rPr lang="en-US" dirty="0"/>
              <a:t> </a:t>
            </a:r>
            <a:r>
              <a:rPr lang="en-US" dirty="0" err="1"/>
              <a:t>beli</a:t>
            </a:r>
            <a:r>
              <a:rPr lang="en-US" dirty="0"/>
              <a:t>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pertukaran</a:t>
            </a:r>
            <a:r>
              <a:rPr lang="en-US" dirty="0"/>
              <a:t> </a:t>
            </a:r>
            <a:r>
              <a:rPr lang="en-US" dirty="0" err="1"/>
              <a:t>produk</a:t>
            </a:r>
            <a:r>
              <a:rPr lang="en-US" dirty="0"/>
              <a:t>, </a:t>
            </a:r>
            <a:r>
              <a:rPr lang="en-US" dirty="0" err="1"/>
              <a:t>jasa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informasi</a:t>
            </a:r>
            <a:r>
              <a:rPr lang="en-US" dirty="0"/>
              <a:t> </a:t>
            </a:r>
            <a:r>
              <a:rPr lang="en-US" dirty="0" err="1"/>
              <a:t>melalui</a:t>
            </a:r>
            <a:r>
              <a:rPr lang="en-US" dirty="0"/>
              <a:t> </a:t>
            </a:r>
            <a:r>
              <a:rPr lang="en-US" dirty="0" err="1"/>
              <a:t>jaringan</a:t>
            </a:r>
            <a:r>
              <a:rPr lang="en-US" dirty="0"/>
              <a:t> </a:t>
            </a:r>
            <a:r>
              <a:rPr lang="en-US" dirty="0" err="1"/>
              <a:t>informasi</a:t>
            </a:r>
            <a:r>
              <a:rPr lang="en-US" dirty="0"/>
              <a:t> </a:t>
            </a:r>
            <a:r>
              <a:rPr lang="en-US" dirty="0" err="1"/>
              <a:t>termasuk</a:t>
            </a:r>
            <a:r>
              <a:rPr lang="en-US" dirty="0"/>
              <a:t> internet” .</a:t>
            </a:r>
            <a:r>
              <a:rPr lang="en-ID" dirty="0" smtClean="0">
                <a:effectLst/>
              </a:rPr>
              <a:t> 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52779" y="1751796"/>
            <a:ext cx="721077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spc="-150" dirty="0" err="1">
                <a:latin typeface="Arial"/>
                <a:cs typeface="Arial"/>
              </a:rPr>
              <a:t>Dalam</a:t>
            </a:r>
            <a:r>
              <a:rPr lang="en-US" sz="3200" b="1" spc="-150" dirty="0">
                <a:latin typeface="Arial"/>
                <a:cs typeface="Arial"/>
              </a:rPr>
              <a:t> </a:t>
            </a:r>
            <a:r>
              <a:rPr lang="en-US" sz="3200" b="1" spc="-150" dirty="0" err="1">
                <a:latin typeface="Arial"/>
                <a:cs typeface="Arial"/>
              </a:rPr>
              <a:t>pengertian</a:t>
            </a:r>
            <a:r>
              <a:rPr lang="en-US" sz="3200" b="1" spc="-150" dirty="0">
                <a:latin typeface="Arial"/>
                <a:cs typeface="Arial"/>
              </a:rPr>
              <a:t> yang </a:t>
            </a:r>
            <a:r>
              <a:rPr lang="en-US" sz="3200" b="1" spc="-150" dirty="0" err="1">
                <a:latin typeface="Arial"/>
                <a:cs typeface="Arial"/>
              </a:rPr>
              <a:t>lebih</a:t>
            </a:r>
            <a:r>
              <a:rPr lang="en-US" sz="3200" b="1" spc="-150" dirty="0">
                <a:latin typeface="Arial"/>
                <a:cs typeface="Arial"/>
              </a:rPr>
              <a:t> </a:t>
            </a:r>
            <a:r>
              <a:rPr lang="en-US" sz="3200" b="1" spc="-150" dirty="0" err="1">
                <a:latin typeface="Arial"/>
                <a:cs typeface="Arial"/>
              </a:rPr>
              <a:t>baku</a:t>
            </a:r>
            <a:r>
              <a:rPr lang="en-US" sz="3200" b="1" spc="-150" dirty="0">
                <a:latin typeface="Arial"/>
                <a:cs typeface="Arial"/>
              </a:rPr>
              <a:t>, </a:t>
            </a:r>
            <a:r>
              <a:rPr lang="en-US" sz="3200" b="1" spc="-150" dirty="0" smtClean="0">
                <a:latin typeface="Arial"/>
                <a:cs typeface="Arial"/>
              </a:rPr>
              <a:t/>
            </a:r>
            <a:br>
              <a:rPr lang="en-US" sz="3200" b="1" spc="-150" dirty="0" smtClean="0">
                <a:latin typeface="Arial"/>
                <a:cs typeface="Arial"/>
              </a:rPr>
            </a:br>
            <a:r>
              <a:rPr lang="en-US" sz="3200" b="1" spc="-150" dirty="0" err="1" smtClean="0">
                <a:latin typeface="Arial"/>
                <a:cs typeface="Arial"/>
              </a:rPr>
              <a:t>Adi</a:t>
            </a:r>
            <a:r>
              <a:rPr lang="en-US" sz="3200" b="1" spc="-150" dirty="0" smtClean="0">
                <a:latin typeface="Arial"/>
                <a:cs typeface="Arial"/>
              </a:rPr>
              <a:t> </a:t>
            </a:r>
            <a:r>
              <a:rPr lang="en-US" sz="3200" b="1" spc="-150" dirty="0" err="1">
                <a:latin typeface="Arial"/>
                <a:cs typeface="Arial"/>
              </a:rPr>
              <a:t>Nugoroho</a:t>
            </a:r>
            <a:r>
              <a:rPr lang="en-US" sz="3200" b="1" spc="-150" dirty="0">
                <a:latin typeface="Arial"/>
                <a:cs typeface="Arial"/>
              </a:rPr>
              <a:t> (2006:1) </a:t>
            </a:r>
            <a:r>
              <a:rPr lang="en-US" sz="3200" b="1" spc="-150" dirty="0" err="1">
                <a:latin typeface="Arial"/>
                <a:cs typeface="Arial"/>
              </a:rPr>
              <a:t>mendefinisikan</a:t>
            </a:r>
            <a:r>
              <a:rPr lang="en-US" sz="2800" b="1" spc="-150" dirty="0">
                <a:latin typeface="Arial"/>
                <a:cs typeface="Arial"/>
              </a:rPr>
              <a:t>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" y="5407224"/>
            <a:ext cx="9143999" cy="30777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600" spc="-150" dirty="0" err="1" smtClean="0">
                <a:latin typeface="Roboto Light"/>
                <a:cs typeface="Roboto Light"/>
              </a:rPr>
              <a:t>Kelompok</a:t>
            </a:r>
            <a:r>
              <a:rPr lang="en-US" sz="1600" spc="-150" dirty="0" smtClean="0">
                <a:latin typeface="Roboto Light"/>
                <a:cs typeface="Roboto Light"/>
              </a:rPr>
              <a:t> 1   |   </a:t>
            </a:r>
            <a:r>
              <a:rPr lang="en-US" sz="1600" spc="-150" dirty="0" err="1" smtClean="0">
                <a:latin typeface="Roboto Light"/>
                <a:cs typeface="Roboto Light"/>
              </a:rPr>
              <a:t>Perancangan</a:t>
            </a:r>
            <a:r>
              <a:rPr lang="en-US" sz="1600" spc="-150" dirty="0" smtClean="0">
                <a:latin typeface="Roboto Light"/>
                <a:cs typeface="Roboto Light"/>
              </a:rPr>
              <a:t> Web   |   BSI</a:t>
            </a:r>
          </a:p>
        </p:txBody>
      </p:sp>
    </p:spTree>
    <p:extLst>
      <p:ext uri="{BB962C8B-B14F-4D97-AF65-F5344CB8AC3E}">
        <p14:creationId xmlns:p14="http://schemas.microsoft.com/office/powerpoint/2010/main" val="2987510931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8" decel="5000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/>
      <p:bldP spid="9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3035138" cy="84044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70000"/>
              </a:lnSpc>
            </a:pPr>
            <a:r>
              <a:rPr lang="en-US" sz="4800" b="1" spc="-150" dirty="0" err="1" smtClean="0">
                <a:latin typeface="Arial"/>
                <a:cs typeface="Arial"/>
              </a:rPr>
              <a:t>R</a:t>
            </a:r>
            <a:r>
              <a:rPr lang="en-US" sz="4000" b="1" spc="-150" dirty="0" err="1" smtClean="0">
                <a:latin typeface="Arial"/>
                <a:cs typeface="Arial"/>
              </a:rPr>
              <a:t>ancangan</a:t>
            </a:r>
            <a:endParaRPr lang="en-US" sz="4000" b="1" spc="-150" dirty="0">
              <a:latin typeface="Arial"/>
              <a:cs typeface="Arial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702315"/>
            <a:ext cx="2823882" cy="27625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60000"/>
              </a:lnSpc>
            </a:pPr>
            <a:r>
              <a:rPr lang="en-US" sz="1400" dirty="0" smtClean="0">
                <a:latin typeface="Roboto Light"/>
                <a:cs typeface="Roboto Light"/>
              </a:rPr>
              <a:t>Website </a:t>
            </a:r>
            <a:r>
              <a:rPr lang="en-US" sz="1400" dirty="0" err="1" smtClean="0">
                <a:latin typeface="Roboto Light"/>
                <a:cs typeface="Roboto Light"/>
              </a:rPr>
              <a:t>Pengunjung</a:t>
            </a:r>
            <a:r>
              <a:rPr lang="en-US" sz="1400" dirty="0" smtClean="0">
                <a:latin typeface="Roboto Light"/>
                <a:cs typeface="Roboto Light"/>
              </a:rPr>
              <a:t> (Front-end)</a:t>
            </a:r>
            <a:endParaRPr lang="en-US" sz="1400" dirty="0">
              <a:latin typeface="Roboto Light"/>
              <a:cs typeface="Roboto Light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" y="5407224"/>
            <a:ext cx="9143999" cy="30777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600" spc="-150" dirty="0" err="1" smtClean="0">
                <a:latin typeface="Roboto Light"/>
                <a:cs typeface="Roboto Light"/>
              </a:rPr>
              <a:t>Kelompok</a:t>
            </a:r>
            <a:r>
              <a:rPr lang="en-US" sz="1600" spc="-150" dirty="0" smtClean="0">
                <a:latin typeface="Roboto Light"/>
                <a:cs typeface="Roboto Light"/>
              </a:rPr>
              <a:t> 1   |   </a:t>
            </a:r>
            <a:r>
              <a:rPr lang="en-US" sz="1600" spc="-150" dirty="0" err="1" smtClean="0">
                <a:latin typeface="Roboto Light"/>
                <a:cs typeface="Roboto Light"/>
              </a:rPr>
              <a:t>Perancangan</a:t>
            </a:r>
            <a:r>
              <a:rPr lang="en-US" sz="1600" spc="-150" dirty="0" smtClean="0">
                <a:latin typeface="Roboto Light"/>
                <a:cs typeface="Roboto Light"/>
              </a:rPr>
              <a:t> Web   |   BSI</a:t>
            </a:r>
          </a:p>
        </p:txBody>
      </p:sp>
      <p:sp>
        <p:nvSpPr>
          <p:cNvPr id="25" name="Rectangle 24"/>
          <p:cNvSpPr/>
          <p:nvPr/>
        </p:nvSpPr>
        <p:spPr>
          <a:xfrm>
            <a:off x="2940446" y="0"/>
            <a:ext cx="2906715" cy="418643"/>
          </a:xfrm>
          <a:prstGeom prst="rect">
            <a:avLst/>
          </a:prstGeom>
          <a:solidFill>
            <a:schemeClr val="tx1">
              <a:lumMod val="85000"/>
              <a:lumOff val="15000"/>
              <a:alpha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60000"/>
              </a:lnSpc>
            </a:pPr>
            <a:r>
              <a:rPr lang="en-US" sz="2400" b="1" spc="-150" dirty="0" err="1" smtClean="0">
                <a:latin typeface="Arial"/>
                <a:cs typeface="Arial"/>
              </a:rPr>
              <a:t>Tamplate</a:t>
            </a:r>
            <a:r>
              <a:rPr lang="en-US" sz="2400" b="1" spc="-150" dirty="0" smtClean="0">
                <a:latin typeface="Arial"/>
                <a:cs typeface="Arial"/>
              </a:rPr>
              <a:t> Front-end</a:t>
            </a:r>
            <a:endParaRPr lang="en-US" b="1" spc="-150" dirty="0">
              <a:latin typeface="Arial"/>
              <a:cs typeface="Arial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1" y="2547928"/>
            <a:ext cx="3346825" cy="648076"/>
          </a:xfrm>
          <a:prstGeom prst="rect">
            <a:avLst/>
          </a:prstGeom>
          <a:solidFill>
            <a:schemeClr val="tx1">
              <a:lumMod val="85000"/>
              <a:lumOff val="15000"/>
              <a:alpha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pc="-150" dirty="0" err="1" smtClean="0">
                <a:latin typeface="Arial"/>
                <a:cs typeface="Arial"/>
              </a:rPr>
              <a:t>Gambar</a:t>
            </a:r>
            <a:r>
              <a:rPr lang="en-US" spc="-150" dirty="0" smtClean="0">
                <a:latin typeface="Arial"/>
                <a:cs typeface="Arial"/>
              </a:rPr>
              <a:t> </a:t>
            </a:r>
            <a:r>
              <a:rPr lang="id-ID" spc="-150" dirty="0" smtClean="0">
                <a:latin typeface="Arial"/>
                <a:cs typeface="Arial"/>
              </a:rPr>
              <a:t>r</a:t>
            </a:r>
            <a:r>
              <a:rPr lang="en-US" spc="-150" dirty="0" err="1" smtClean="0">
                <a:latin typeface="Arial"/>
                <a:cs typeface="Arial"/>
              </a:rPr>
              <a:t>anca</a:t>
            </a:r>
            <a:r>
              <a:rPr lang="id-ID" spc="-150" dirty="0" smtClean="0">
                <a:latin typeface="Arial"/>
                <a:cs typeface="Arial"/>
              </a:rPr>
              <a:t>n</a:t>
            </a:r>
            <a:r>
              <a:rPr lang="en-US" spc="-150" dirty="0" err="1" smtClean="0">
                <a:latin typeface="Arial"/>
                <a:cs typeface="Arial"/>
              </a:rPr>
              <a:t>gan</a:t>
            </a:r>
            <a:r>
              <a:rPr lang="en-US" spc="-150" dirty="0" smtClean="0">
                <a:latin typeface="Arial"/>
                <a:cs typeface="Arial"/>
              </a:rPr>
              <a:t> </a:t>
            </a:r>
            <a:r>
              <a:rPr lang="id-ID" spc="-150" dirty="0" smtClean="0">
                <a:latin typeface="Arial"/>
                <a:cs typeface="Arial"/>
              </a:rPr>
              <a:t>h</a:t>
            </a:r>
            <a:r>
              <a:rPr lang="en-US" spc="-150" dirty="0" err="1" smtClean="0">
                <a:latin typeface="Arial"/>
                <a:cs typeface="Arial"/>
              </a:rPr>
              <a:t>alaman</a:t>
            </a:r>
            <a:r>
              <a:rPr lang="en-US" spc="-150" dirty="0" smtClean="0">
                <a:latin typeface="Arial"/>
                <a:cs typeface="Arial"/>
              </a:rPr>
              <a:t/>
            </a:r>
            <a:br>
              <a:rPr lang="en-US" spc="-150" dirty="0" smtClean="0">
                <a:latin typeface="Arial"/>
                <a:cs typeface="Arial"/>
              </a:rPr>
            </a:br>
            <a:r>
              <a:rPr lang="id-ID" spc="-150" dirty="0" smtClean="0">
                <a:latin typeface="Arial"/>
                <a:cs typeface="Arial"/>
              </a:rPr>
              <a:t>h</a:t>
            </a:r>
            <a:r>
              <a:rPr lang="en-US" spc="-150" dirty="0" err="1" smtClean="0">
                <a:latin typeface="Arial"/>
                <a:cs typeface="Arial"/>
              </a:rPr>
              <a:t>ubungi</a:t>
            </a:r>
            <a:r>
              <a:rPr lang="en-US" spc="-150" dirty="0" smtClean="0">
                <a:latin typeface="Arial"/>
                <a:cs typeface="Arial"/>
              </a:rPr>
              <a:t> </a:t>
            </a:r>
            <a:r>
              <a:rPr lang="id-ID" spc="-150" dirty="0" smtClean="0">
                <a:latin typeface="Arial"/>
                <a:cs typeface="Arial"/>
              </a:rPr>
              <a:t>k</a:t>
            </a:r>
            <a:r>
              <a:rPr lang="en-US" spc="-150" dirty="0" err="1" smtClean="0">
                <a:latin typeface="Arial"/>
                <a:cs typeface="Arial"/>
              </a:rPr>
              <a:t>ami</a:t>
            </a:r>
            <a:endParaRPr lang="en-US" spc="-150" dirty="0">
              <a:latin typeface="Arial"/>
              <a:cs typeface="Arial"/>
            </a:endParaRPr>
          </a:p>
        </p:txBody>
      </p:sp>
      <p:pic>
        <p:nvPicPr>
          <p:cNvPr id="8" name="Picture 7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5882" y="523236"/>
            <a:ext cx="5131634" cy="4614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03084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8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" presetClass="entr" presetSubtype="8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25" grpId="0" animBg="1"/>
      <p:bldP spid="58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7E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56746" y="1140958"/>
            <a:ext cx="844855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900" spc="300" dirty="0" smtClean="0">
                <a:solidFill>
                  <a:srgbClr val="FFFFFF"/>
                </a:solidFill>
                <a:latin typeface="Arial Black"/>
                <a:cs typeface="Arial Black"/>
              </a:rPr>
              <a:t>“</a:t>
            </a:r>
            <a:endParaRPr lang="en-US" sz="8000" spc="300" dirty="0">
              <a:solidFill>
                <a:srgbClr val="FFFFFF"/>
              </a:solidFill>
              <a:latin typeface="Arial Black"/>
              <a:cs typeface="Arial Black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017403" y="2374405"/>
            <a:ext cx="4451725" cy="50030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sz="2800" b="1" dirty="0" err="1" smtClean="0">
                <a:solidFill>
                  <a:srgbClr val="307ED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Perancangan</a:t>
            </a:r>
            <a:r>
              <a:rPr lang="en-US" sz="2800" b="1" dirty="0" smtClean="0">
                <a:solidFill>
                  <a:srgbClr val="307ED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 smtClean="0">
                <a:solidFill>
                  <a:srgbClr val="307ED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Antar</a:t>
            </a:r>
            <a:r>
              <a:rPr lang="en-US" sz="2800" b="1" dirty="0" smtClean="0">
                <a:solidFill>
                  <a:srgbClr val="307ED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 smtClean="0">
                <a:solidFill>
                  <a:srgbClr val="307ED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Muka</a:t>
            </a:r>
            <a:endParaRPr lang="en-US" sz="2800" b="1" dirty="0">
              <a:solidFill>
                <a:srgbClr val="307ED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Chevron 8"/>
          <p:cNvSpPr/>
          <p:nvPr/>
        </p:nvSpPr>
        <p:spPr>
          <a:xfrm>
            <a:off x="8297333" y="4924778"/>
            <a:ext cx="620889" cy="522111"/>
          </a:xfrm>
          <a:prstGeom prst="chevron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823168" y="2992433"/>
            <a:ext cx="3442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chemeClr val="bg1"/>
                </a:solidFill>
                <a:latin typeface="Arial"/>
                <a:cs typeface="Arial"/>
              </a:rPr>
              <a:t>Website </a:t>
            </a:r>
            <a:r>
              <a:rPr lang="en-US" i="1" dirty="0" err="1" smtClean="0">
                <a:solidFill>
                  <a:schemeClr val="bg1"/>
                </a:solidFill>
                <a:latin typeface="Arial"/>
                <a:cs typeface="Arial"/>
              </a:rPr>
              <a:t>Administrasi</a:t>
            </a:r>
            <a:r>
              <a:rPr lang="en-US" i="1" dirty="0" smtClean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i="1" dirty="0" smtClean="0">
                <a:solidFill>
                  <a:schemeClr val="bg1"/>
                </a:solidFill>
                <a:latin typeface="Arial"/>
                <a:cs typeface="Arial"/>
              </a:rPr>
              <a:t>(</a:t>
            </a:r>
            <a:r>
              <a:rPr lang="id-ID" i="1" dirty="0" smtClean="0">
                <a:solidFill>
                  <a:schemeClr val="bg1"/>
                </a:solidFill>
                <a:latin typeface="Arial"/>
                <a:cs typeface="Arial"/>
              </a:rPr>
              <a:t>Backend</a:t>
            </a:r>
            <a:r>
              <a:rPr lang="en-US" i="1" dirty="0" smtClean="0">
                <a:solidFill>
                  <a:schemeClr val="bg1"/>
                </a:solidFill>
                <a:latin typeface="Arial"/>
                <a:cs typeface="Arial"/>
              </a:rPr>
              <a:t>)</a:t>
            </a:r>
            <a:endParaRPr lang="en-US" i="1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31524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8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9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2940446" y="0"/>
            <a:ext cx="2906715" cy="418643"/>
          </a:xfrm>
          <a:prstGeom prst="rect">
            <a:avLst/>
          </a:prstGeom>
          <a:solidFill>
            <a:schemeClr val="tx1">
              <a:lumMod val="85000"/>
              <a:lumOff val="15000"/>
              <a:alpha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60000"/>
              </a:lnSpc>
            </a:pPr>
            <a:r>
              <a:rPr lang="en-US" sz="2400" b="1" spc="-150" dirty="0" err="1" smtClean="0">
                <a:latin typeface="Arial"/>
                <a:cs typeface="Arial"/>
              </a:rPr>
              <a:t>Tamplate</a:t>
            </a:r>
            <a:r>
              <a:rPr lang="en-US" sz="2400" b="1" spc="-150" dirty="0" smtClean="0">
                <a:latin typeface="Arial"/>
                <a:cs typeface="Arial"/>
              </a:rPr>
              <a:t> Back-End</a:t>
            </a:r>
            <a:endParaRPr lang="en-US" b="1" spc="-150" dirty="0">
              <a:latin typeface="Arial"/>
              <a:cs typeface="Arial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3035138" cy="84044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70000"/>
              </a:lnSpc>
            </a:pPr>
            <a:r>
              <a:rPr lang="en-US" sz="4800" b="1" spc="-150" dirty="0" err="1" smtClean="0">
                <a:latin typeface="Arial"/>
                <a:cs typeface="Arial"/>
              </a:rPr>
              <a:t>R</a:t>
            </a:r>
            <a:r>
              <a:rPr lang="en-US" sz="4000" b="1" spc="-150" dirty="0" err="1" smtClean="0">
                <a:latin typeface="Arial"/>
                <a:cs typeface="Arial"/>
              </a:rPr>
              <a:t>ancangan</a:t>
            </a:r>
            <a:endParaRPr lang="en-US" sz="4000" b="1" spc="-150" dirty="0">
              <a:latin typeface="Arial"/>
              <a:cs typeface="Arial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702315"/>
            <a:ext cx="2823882" cy="27625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60000"/>
              </a:lnSpc>
            </a:pPr>
            <a:r>
              <a:rPr lang="en-US" sz="1400" dirty="0" smtClean="0">
                <a:latin typeface="Roboto Light"/>
                <a:cs typeface="Roboto Light"/>
              </a:rPr>
              <a:t>Website </a:t>
            </a:r>
            <a:r>
              <a:rPr lang="en-US" sz="1400" dirty="0" err="1" smtClean="0">
                <a:latin typeface="Roboto Light"/>
                <a:cs typeface="Roboto Light"/>
              </a:rPr>
              <a:t>Administrasi</a:t>
            </a:r>
            <a:r>
              <a:rPr lang="en-US" sz="1400" dirty="0" smtClean="0">
                <a:latin typeface="Roboto Light"/>
                <a:cs typeface="Roboto Light"/>
              </a:rPr>
              <a:t> (Back-end)</a:t>
            </a:r>
            <a:endParaRPr lang="en-US" sz="1400" dirty="0">
              <a:latin typeface="Roboto Light"/>
              <a:cs typeface="Roboto Light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" y="5407224"/>
            <a:ext cx="9143999" cy="30777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600" spc="-150" dirty="0" err="1" smtClean="0">
                <a:latin typeface="Roboto Light"/>
                <a:cs typeface="Roboto Light"/>
              </a:rPr>
              <a:t>Kelompok</a:t>
            </a:r>
            <a:r>
              <a:rPr lang="en-US" sz="1600" spc="-150" dirty="0" smtClean="0">
                <a:latin typeface="Roboto Light"/>
                <a:cs typeface="Roboto Light"/>
              </a:rPr>
              <a:t> 1   |   </a:t>
            </a:r>
            <a:r>
              <a:rPr lang="en-US" sz="1600" spc="-150" dirty="0" err="1" smtClean="0">
                <a:latin typeface="Roboto Light"/>
                <a:cs typeface="Roboto Light"/>
              </a:rPr>
              <a:t>Perancangan</a:t>
            </a:r>
            <a:r>
              <a:rPr lang="en-US" sz="1600" spc="-150" dirty="0" smtClean="0">
                <a:latin typeface="Roboto Light"/>
                <a:cs typeface="Roboto Light"/>
              </a:rPr>
              <a:t> Web   |   BSI</a:t>
            </a:r>
          </a:p>
        </p:txBody>
      </p:sp>
      <p:pic>
        <p:nvPicPr>
          <p:cNvPr id="9" name="Picture 8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983798"/>
            <a:ext cx="4914141" cy="4307434"/>
          </a:xfrm>
          <a:prstGeom prst="rect">
            <a:avLst/>
          </a:prstGeom>
        </p:spPr>
      </p:pic>
      <p:sp>
        <p:nvSpPr>
          <p:cNvPr id="58" name="Rectangle 57"/>
          <p:cNvSpPr/>
          <p:nvPr/>
        </p:nvSpPr>
        <p:spPr>
          <a:xfrm>
            <a:off x="4688793" y="2767378"/>
            <a:ext cx="4455207" cy="648076"/>
          </a:xfrm>
          <a:prstGeom prst="rect">
            <a:avLst/>
          </a:prstGeom>
          <a:solidFill>
            <a:srgbClr val="B71D46">
              <a:alpha val="7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pc="-150" dirty="0" err="1" smtClean="0">
                <a:latin typeface="Arial"/>
                <a:cs typeface="Arial"/>
              </a:rPr>
              <a:t>Gambar</a:t>
            </a:r>
            <a:r>
              <a:rPr lang="en-US" spc="-150" dirty="0" smtClean="0">
                <a:latin typeface="Arial"/>
                <a:cs typeface="Arial"/>
              </a:rPr>
              <a:t> </a:t>
            </a:r>
            <a:r>
              <a:rPr lang="en-US" spc="-150" dirty="0" err="1" smtClean="0">
                <a:latin typeface="Arial"/>
                <a:cs typeface="Arial"/>
              </a:rPr>
              <a:t>Rancangan</a:t>
            </a:r>
            <a:r>
              <a:rPr lang="en-US" spc="-150" dirty="0" smtClean="0">
                <a:latin typeface="Arial"/>
                <a:cs typeface="Arial"/>
              </a:rPr>
              <a:t> </a:t>
            </a:r>
            <a:r>
              <a:rPr lang="en-US" spc="-150" dirty="0" err="1" smtClean="0">
                <a:latin typeface="Arial"/>
                <a:cs typeface="Arial"/>
              </a:rPr>
              <a:t>Halaman</a:t>
            </a:r>
            <a:r>
              <a:rPr lang="en-US" spc="-150" dirty="0" smtClean="0">
                <a:latin typeface="Arial"/>
                <a:cs typeface="Arial"/>
              </a:rPr>
              <a:t/>
            </a:r>
            <a:br>
              <a:rPr lang="en-US" spc="-150" dirty="0" smtClean="0">
                <a:latin typeface="Arial"/>
                <a:cs typeface="Arial"/>
              </a:rPr>
            </a:br>
            <a:r>
              <a:rPr lang="en-US" spc="-150" dirty="0" smtClean="0">
                <a:latin typeface="Arial"/>
                <a:cs typeface="Arial"/>
              </a:rPr>
              <a:t>Login Back End</a:t>
            </a:r>
            <a:endParaRPr lang="en-US" spc="-15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47474826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" presetClass="entr" presetSubtype="8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4" grpId="0" animBg="1"/>
      <p:bldP spid="5" grpId="0" animBg="1"/>
      <p:bldP spid="58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2940446" y="0"/>
            <a:ext cx="2906715" cy="418643"/>
          </a:xfrm>
          <a:prstGeom prst="rect">
            <a:avLst/>
          </a:prstGeom>
          <a:solidFill>
            <a:schemeClr val="tx1">
              <a:lumMod val="85000"/>
              <a:lumOff val="15000"/>
              <a:alpha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60000"/>
              </a:lnSpc>
            </a:pPr>
            <a:r>
              <a:rPr lang="en-US" sz="2400" b="1" spc="-150" dirty="0" err="1" smtClean="0">
                <a:latin typeface="Arial"/>
                <a:cs typeface="Arial"/>
              </a:rPr>
              <a:t>Tamplate</a:t>
            </a:r>
            <a:r>
              <a:rPr lang="en-US" sz="2400" b="1" spc="-150" dirty="0" smtClean="0">
                <a:latin typeface="Arial"/>
                <a:cs typeface="Arial"/>
              </a:rPr>
              <a:t> Back-End</a:t>
            </a:r>
            <a:endParaRPr lang="en-US" b="1" spc="-150" dirty="0">
              <a:latin typeface="Arial"/>
              <a:cs typeface="Arial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3035138" cy="84044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70000"/>
              </a:lnSpc>
            </a:pPr>
            <a:r>
              <a:rPr lang="en-US" sz="4800" b="1" spc="-150" dirty="0" err="1" smtClean="0">
                <a:latin typeface="Arial"/>
                <a:cs typeface="Arial"/>
              </a:rPr>
              <a:t>R</a:t>
            </a:r>
            <a:r>
              <a:rPr lang="en-US" sz="4000" b="1" spc="-150" dirty="0" err="1" smtClean="0">
                <a:latin typeface="Arial"/>
                <a:cs typeface="Arial"/>
              </a:rPr>
              <a:t>ancangan</a:t>
            </a:r>
            <a:endParaRPr lang="en-US" sz="4000" b="1" spc="-150" dirty="0">
              <a:latin typeface="Arial"/>
              <a:cs typeface="Arial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702315"/>
            <a:ext cx="2823882" cy="27625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60000"/>
              </a:lnSpc>
            </a:pPr>
            <a:r>
              <a:rPr lang="en-US" sz="1400" dirty="0" smtClean="0">
                <a:latin typeface="Roboto Light"/>
                <a:cs typeface="Roboto Light"/>
              </a:rPr>
              <a:t>Website </a:t>
            </a:r>
            <a:r>
              <a:rPr lang="en-US" sz="1400" dirty="0" err="1" smtClean="0">
                <a:latin typeface="Roboto Light"/>
                <a:cs typeface="Roboto Light"/>
              </a:rPr>
              <a:t>Administrasi</a:t>
            </a:r>
            <a:r>
              <a:rPr lang="en-US" sz="1400" dirty="0" smtClean="0">
                <a:latin typeface="Roboto Light"/>
                <a:cs typeface="Roboto Light"/>
              </a:rPr>
              <a:t> (Back-end)</a:t>
            </a:r>
            <a:endParaRPr lang="en-US" sz="1400" dirty="0">
              <a:latin typeface="Roboto Light"/>
              <a:cs typeface="Roboto Light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4688793" y="2767378"/>
            <a:ext cx="4455207" cy="648076"/>
          </a:xfrm>
          <a:prstGeom prst="rect">
            <a:avLst/>
          </a:prstGeom>
          <a:solidFill>
            <a:srgbClr val="B71D46">
              <a:alpha val="7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pc="-150" dirty="0" err="1" smtClean="0">
                <a:latin typeface="Arial"/>
                <a:cs typeface="Arial"/>
              </a:rPr>
              <a:t>Gambar</a:t>
            </a:r>
            <a:r>
              <a:rPr lang="en-US" spc="-150" dirty="0" smtClean="0">
                <a:latin typeface="Arial"/>
                <a:cs typeface="Arial"/>
              </a:rPr>
              <a:t> </a:t>
            </a:r>
            <a:r>
              <a:rPr lang="en-US" spc="-150" dirty="0" err="1" smtClean="0">
                <a:latin typeface="Arial"/>
                <a:cs typeface="Arial"/>
              </a:rPr>
              <a:t>Rancangan</a:t>
            </a:r>
            <a:r>
              <a:rPr lang="en-US" spc="-150" dirty="0" smtClean="0">
                <a:latin typeface="Arial"/>
                <a:cs typeface="Arial"/>
              </a:rPr>
              <a:t> </a:t>
            </a:r>
            <a:r>
              <a:rPr lang="en-US" spc="-150" dirty="0" err="1" smtClean="0">
                <a:latin typeface="Arial"/>
                <a:cs typeface="Arial"/>
              </a:rPr>
              <a:t>Halaman</a:t>
            </a:r>
            <a:r>
              <a:rPr lang="en-US" spc="-150" dirty="0" smtClean="0">
                <a:latin typeface="Arial"/>
                <a:cs typeface="Arial"/>
              </a:rPr>
              <a:t/>
            </a:r>
            <a:br>
              <a:rPr lang="en-US" spc="-150" dirty="0" smtClean="0">
                <a:latin typeface="Arial"/>
                <a:cs typeface="Arial"/>
              </a:rPr>
            </a:br>
            <a:r>
              <a:rPr lang="en-US" spc="-150" dirty="0" smtClean="0">
                <a:latin typeface="Arial"/>
                <a:cs typeface="Arial"/>
              </a:rPr>
              <a:t>Template Back-End</a:t>
            </a:r>
            <a:endParaRPr lang="en-US" spc="-150" dirty="0">
              <a:latin typeface="Arial"/>
              <a:cs typeface="Arial"/>
            </a:endParaRPr>
          </a:p>
        </p:txBody>
      </p:sp>
      <p:pic>
        <p:nvPicPr>
          <p:cNvPr id="8" name="Picture 7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21080"/>
            <a:ext cx="4906009" cy="4325698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" y="5407224"/>
            <a:ext cx="9143999" cy="30777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600" spc="-150" dirty="0" err="1" smtClean="0">
                <a:latin typeface="Roboto Light"/>
                <a:cs typeface="Roboto Light"/>
              </a:rPr>
              <a:t>Kelompok</a:t>
            </a:r>
            <a:r>
              <a:rPr lang="en-US" sz="1600" spc="-150" dirty="0" smtClean="0">
                <a:latin typeface="Roboto Light"/>
                <a:cs typeface="Roboto Light"/>
              </a:rPr>
              <a:t> 1   |   </a:t>
            </a:r>
            <a:r>
              <a:rPr lang="en-US" sz="1600" spc="-150" dirty="0" err="1" smtClean="0">
                <a:latin typeface="Roboto Light"/>
                <a:cs typeface="Roboto Light"/>
              </a:rPr>
              <a:t>Perancangan</a:t>
            </a:r>
            <a:r>
              <a:rPr lang="en-US" sz="1600" spc="-150" dirty="0" smtClean="0">
                <a:latin typeface="Roboto Light"/>
                <a:cs typeface="Roboto Light"/>
              </a:rPr>
              <a:t> Web   |   BSI</a:t>
            </a:r>
          </a:p>
        </p:txBody>
      </p:sp>
    </p:spTree>
    <p:extLst>
      <p:ext uri="{BB962C8B-B14F-4D97-AF65-F5344CB8AC3E}">
        <p14:creationId xmlns:p14="http://schemas.microsoft.com/office/powerpoint/2010/main" val="2009723472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" presetClass="entr" presetSubtype="4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4" grpId="0" animBg="1"/>
      <p:bldP spid="5" grpId="0" animBg="1"/>
      <p:bldP spid="58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2940446" y="0"/>
            <a:ext cx="2906715" cy="418643"/>
          </a:xfrm>
          <a:prstGeom prst="rect">
            <a:avLst/>
          </a:prstGeom>
          <a:solidFill>
            <a:schemeClr val="tx1">
              <a:lumMod val="85000"/>
              <a:lumOff val="15000"/>
              <a:alpha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60000"/>
              </a:lnSpc>
            </a:pPr>
            <a:r>
              <a:rPr lang="en-US" sz="2400" b="1" spc="-150" dirty="0" err="1" smtClean="0">
                <a:latin typeface="Arial"/>
                <a:cs typeface="Arial"/>
              </a:rPr>
              <a:t>Tamplate</a:t>
            </a:r>
            <a:r>
              <a:rPr lang="en-US" sz="2400" b="1" spc="-150" dirty="0" smtClean="0">
                <a:latin typeface="Arial"/>
                <a:cs typeface="Arial"/>
              </a:rPr>
              <a:t> Back-End</a:t>
            </a:r>
            <a:endParaRPr lang="en-US" b="1" spc="-150" dirty="0">
              <a:latin typeface="Arial"/>
              <a:cs typeface="Arial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3035138" cy="84044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70000"/>
              </a:lnSpc>
            </a:pPr>
            <a:r>
              <a:rPr lang="en-US" sz="4800" b="1" spc="-150" dirty="0" err="1" smtClean="0">
                <a:latin typeface="Arial"/>
                <a:cs typeface="Arial"/>
              </a:rPr>
              <a:t>R</a:t>
            </a:r>
            <a:r>
              <a:rPr lang="en-US" sz="4000" b="1" spc="-150" dirty="0" err="1" smtClean="0">
                <a:latin typeface="Arial"/>
                <a:cs typeface="Arial"/>
              </a:rPr>
              <a:t>ancangan</a:t>
            </a:r>
            <a:endParaRPr lang="en-US" sz="4000" b="1" spc="-150" dirty="0">
              <a:latin typeface="Arial"/>
              <a:cs typeface="Arial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702315"/>
            <a:ext cx="2823882" cy="27625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60000"/>
              </a:lnSpc>
            </a:pPr>
            <a:r>
              <a:rPr lang="en-US" sz="1400" dirty="0" smtClean="0">
                <a:latin typeface="Roboto Light"/>
                <a:cs typeface="Roboto Light"/>
              </a:rPr>
              <a:t>Website </a:t>
            </a:r>
            <a:r>
              <a:rPr lang="en-US" sz="1400" dirty="0" err="1" smtClean="0">
                <a:latin typeface="Roboto Light"/>
                <a:cs typeface="Roboto Light"/>
              </a:rPr>
              <a:t>Administrasi</a:t>
            </a:r>
            <a:r>
              <a:rPr lang="en-US" sz="1400" dirty="0" smtClean="0">
                <a:latin typeface="Roboto Light"/>
                <a:cs typeface="Roboto Light"/>
              </a:rPr>
              <a:t> (Back-end)</a:t>
            </a:r>
            <a:endParaRPr lang="en-US" sz="1400" dirty="0">
              <a:latin typeface="Roboto Light"/>
              <a:cs typeface="Roboto Light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4688793" y="2767378"/>
            <a:ext cx="4455207" cy="648076"/>
          </a:xfrm>
          <a:prstGeom prst="rect">
            <a:avLst/>
          </a:prstGeom>
          <a:solidFill>
            <a:srgbClr val="B71D46">
              <a:alpha val="7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pc="-150" dirty="0" err="1" smtClean="0">
                <a:latin typeface="Arial"/>
                <a:cs typeface="Arial"/>
              </a:rPr>
              <a:t>Gambar</a:t>
            </a:r>
            <a:r>
              <a:rPr lang="en-US" spc="-150" dirty="0" smtClean="0">
                <a:latin typeface="Arial"/>
                <a:cs typeface="Arial"/>
              </a:rPr>
              <a:t> </a:t>
            </a:r>
            <a:r>
              <a:rPr lang="en-US" spc="-150" dirty="0" err="1" smtClean="0">
                <a:latin typeface="Arial"/>
                <a:cs typeface="Arial"/>
              </a:rPr>
              <a:t>Rancangan</a:t>
            </a:r>
            <a:r>
              <a:rPr lang="en-US" spc="-150" dirty="0" smtClean="0">
                <a:latin typeface="Arial"/>
                <a:cs typeface="Arial"/>
              </a:rPr>
              <a:t> </a:t>
            </a:r>
            <a:br>
              <a:rPr lang="en-US" spc="-150" dirty="0" smtClean="0">
                <a:latin typeface="Arial"/>
                <a:cs typeface="Arial"/>
              </a:rPr>
            </a:br>
            <a:r>
              <a:rPr lang="en-US" spc="-150" dirty="0" err="1" smtClean="0">
                <a:latin typeface="Arial"/>
                <a:cs typeface="Arial"/>
              </a:rPr>
              <a:t>Halaman</a:t>
            </a:r>
            <a:r>
              <a:rPr lang="en-US" spc="-150" dirty="0" smtClean="0">
                <a:latin typeface="Arial"/>
                <a:cs typeface="Arial"/>
              </a:rPr>
              <a:t> </a:t>
            </a:r>
            <a:r>
              <a:rPr lang="en-US" spc="-150" dirty="0" err="1" smtClean="0">
                <a:latin typeface="Arial"/>
                <a:cs typeface="Arial"/>
              </a:rPr>
              <a:t>Utama</a:t>
            </a:r>
            <a:r>
              <a:rPr lang="en-US" spc="-150" dirty="0" smtClean="0">
                <a:latin typeface="Arial"/>
                <a:cs typeface="Arial"/>
              </a:rPr>
              <a:t> Back-End</a:t>
            </a:r>
            <a:endParaRPr lang="en-US" spc="-150" dirty="0">
              <a:latin typeface="Arial"/>
              <a:cs typeface="Arial"/>
            </a:endParaRPr>
          </a:p>
        </p:txBody>
      </p:sp>
      <p:pic>
        <p:nvPicPr>
          <p:cNvPr id="9" name="Picture 8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43940"/>
            <a:ext cx="4906009" cy="4172564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" y="5407224"/>
            <a:ext cx="9143999" cy="30777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600" spc="-150" dirty="0" err="1" smtClean="0">
                <a:latin typeface="Roboto Light"/>
                <a:cs typeface="Roboto Light"/>
              </a:rPr>
              <a:t>Kelompok</a:t>
            </a:r>
            <a:r>
              <a:rPr lang="en-US" sz="1600" spc="-150" dirty="0" smtClean="0">
                <a:latin typeface="Roboto Light"/>
                <a:cs typeface="Roboto Light"/>
              </a:rPr>
              <a:t> 1   |   </a:t>
            </a:r>
            <a:r>
              <a:rPr lang="en-US" sz="1600" spc="-150" dirty="0" err="1" smtClean="0">
                <a:latin typeface="Roboto Light"/>
                <a:cs typeface="Roboto Light"/>
              </a:rPr>
              <a:t>Perancangan</a:t>
            </a:r>
            <a:r>
              <a:rPr lang="en-US" sz="1600" spc="-150" dirty="0" smtClean="0">
                <a:latin typeface="Roboto Light"/>
                <a:cs typeface="Roboto Light"/>
              </a:rPr>
              <a:t> Web   |   BSI</a:t>
            </a:r>
          </a:p>
        </p:txBody>
      </p:sp>
    </p:spTree>
    <p:extLst>
      <p:ext uri="{BB962C8B-B14F-4D97-AF65-F5344CB8AC3E}">
        <p14:creationId xmlns:p14="http://schemas.microsoft.com/office/powerpoint/2010/main" val="3867706815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4" grpId="0" animBg="1"/>
      <p:bldP spid="5" grpId="0" animBg="1"/>
      <p:bldP spid="58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2940446" y="0"/>
            <a:ext cx="2906715" cy="418643"/>
          </a:xfrm>
          <a:prstGeom prst="rect">
            <a:avLst/>
          </a:prstGeom>
          <a:solidFill>
            <a:schemeClr val="tx1">
              <a:lumMod val="85000"/>
              <a:lumOff val="15000"/>
              <a:alpha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60000"/>
              </a:lnSpc>
            </a:pPr>
            <a:r>
              <a:rPr lang="en-US" sz="2400" b="1" spc="-150" dirty="0" err="1" smtClean="0">
                <a:latin typeface="Arial"/>
                <a:cs typeface="Arial"/>
              </a:rPr>
              <a:t>Tamplate</a:t>
            </a:r>
            <a:r>
              <a:rPr lang="en-US" sz="2400" b="1" spc="-150" dirty="0" smtClean="0">
                <a:latin typeface="Arial"/>
                <a:cs typeface="Arial"/>
              </a:rPr>
              <a:t> Back-End</a:t>
            </a:r>
            <a:endParaRPr lang="en-US" b="1" spc="-150" dirty="0">
              <a:latin typeface="Arial"/>
              <a:cs typeface="Arial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3035138" cy="84044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70000"/>
              </a:lnSpc>
            </a:pPr>
            <a:r>
              <a:rPr lang="en-US" sz="4800" b="1" spc="-150" dirty="0" err="1" smtClean="0">
                <a:latin typeface="Arial"/>
                <a:cs typeface="Arial"/>
              </a:rPr>
              <a:t>R</a:t>
            </a:r>
            <a:r>
              <a:rPr lang="en-US" sz="4000" b="1" spc="-150" dirty="0" err="1" smtClean="0">
                <a:latin typeface="Arial"/>
                <a:cs typeface="Arial"/>
              </a:rPr>
              <a:t>ancangan</a:t>
            </a:r>
            <a:endParaRPr lang="en-US" sz="4000" b="1" spc="-150" dirty="0">
              <a:latin typeface="Arial"/>
              <a:cs typeface="Arial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702315"/>
            <a:ext cx="2823882" cy="27625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60000"/>
              </a:lnSpc>
            </a:pPr>
            <a:r>
              <a:rPr lang="en-US" sz="1400" dirty="0" smtClean="0">
                <a:latin typeface="Roboto Light"/>
                <a:cs typeface="Roboto Light"/>
              </a:rPr>
              <a:t>Website </a:t>
            </a:r>
            <a:r>
              <a:rPr lang="en-US" sz="1400" dirty="0" err="1" smtClean="0">
                <a:latin typeface="Roboto Light"/>
                <a:cs typeface="Roboto Light"/>
              </a:rPr>
              <a:t>Administrasi</a:t>
            </a:r>
            <a:r>
              <a:rPr lang="en-US" sz="1400" dirty="0" smtClean="0">
                <a:latin typeface="Roboto Light"/>
                <a:cs typeface="Roboto Light"/>
              </a:rPr>
              <a:t> (Back-end)</a:t>
            </a:r>
            <a:endParaRPr lang="en-US" sz="1400" dirty="0">
              <a:latin typeface="Roboto Light"/>
              <a:cs typeface="Roboto Light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4688793" y="2767378"/>
            <a:ext cx="4455207" cy="648076"/>
          </a:xfrm>
          <a:prstGeom prst="rect">
            <a:avLst/>
          </a:prstGeom>
          <a:solidFill>
            <a:srgbClr val="B71D46">
              <a:alpha val="7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pc="-150" dirty="0" err="1" smtClean="0">
                <a:latin typeface="Arial"/>
                <a:cs typeface="Arial"/>
              </a:rPr>
              <a:t>Gambar</a:t>
            </a:r>
            <a:r>
              <a:rPr lang="en-US" spc="-150" dirty="0" smtClean="0">
                <a:latin typeface="Arial"/>
                <a:cs typeface="Arial"/>
              </a:rPr>
              <a:t> </a:t>
            </a:r>
            <a:r>
              <a:rPr lang="en-US" spc="-150" dirty="0" err="1" smtClean="0">
                <a:latin typeface="Arial"/>
                <a:cs typeface="Arial"/>
              </a:rPr>
              <a:t>Rancangan</a:t>
            </a:r>
            <a:r>
              <a:rPr lang="en-US" spc="-150" dirty="0" smtClean="0">
                <a:latin typeface="Arial"/>
                <a:cs typeface="Arial"/>
              </a:rPr>
              <a:t> </a:t>
            </a:r>
            <a:br>
              <a:rPr lang="en-US" spc="-150" dirty="0" smtClean="0">
                <a:latin typeface="Arial"/>
                <a:cs typeface="Arial"/>
              </a:rPr>
            </a:br>
            <a:r>
              <a:rPr lang="en-US" spc="-150" dirty="0" err="1" smtClean="0">
                <a:latin typeface="Arial"/>
                <a:cs typeface="Arial"/>
              </a:rPr>
              <a:t>Halaman</a:t>
            </a:r>
            <a:r>
              <a:rPr lang="en-US" spc="-150" dirty="0" smtClean="0">
                <a:latin typeface="Arial"/>
                <a:cs typeface="Arial"/>
              </a:rPr>
              <a:t> Dashboard</a:t>
            </a:r>
            <a:endParaRPr lang="en-US" spc="-150" dirty="0">
              <a:latin typeface="Arial"/>
              <a:cs typeface="Arial"/>
            </a:endParaRPr>
          </a:p>
        </p:txBody>
      </p:sp>
      <p:pic>
        <p:nvPicPr>
          <p:cNvPr id="8" name="Picture 7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12922"/>
            <a:ext cx="4906010" cy="4264752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" y="5407224"/>
            <a:ext cx="9143999" cy="30777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600" spc="-150" dirty="0" err="1" smtClean="0">
                <a:latin typeface="Roboto Light"/>
                <a:cs typeface="Roboto Light"/>
              </a:rPr>
              <a:t>Kelompok</a:t>
            </a:r>
            <a:r>
              <a:rPr lang="en-US" sz="1600" spc="-150" dirty="0" smtClean="0">
                <a:latin typeface="Roboto Light"/>
                <a:cs typeface="Roboto Light"/>
              </a:rPr>
              <a:t> 1   |   </a:t>
            </a:r>
            <a:r>
              <a:rPr lang="en-US" sz="1600" spc="-150" dirty="0" err="1" smtClean="0">
                <a:latin typeface="Roboto Light"/>
                <a:cs typeface="Roboto Light"/>
              </a:rPr>
              <a:t>Perancangan</a:t>
            </a:r>
            <a:r>
              <a:rPr lang="en-US" sz="1600" spc="-150" dirty="0" smtClean="0">
                <a:latin typeface="Roboto Light"/>
                <a:cs typeface="Roboto Light"/>
              </a:rPr>
              <a:t> Web   |   BSI</a:t>
            </a:r>
          </a:p>
        </p:txBody>
      </p:sp>
    </p:spTree>
    <p:extLst>
      <p:ext uri="{BB962C8B-B14F-4D97-AF65-F5344CB8AC3E}">
        <p14:creationId xmlns:p14="http://schemas.microsoft.com/office/powerpoint/2010/main" val="3444724843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4" grpId="0" animBg="1"/>
      <p:bldP spid="5" grpId="0" animBg="1"/>
      <p:bldP spid="58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2940446" y="0"/>
            <a:ext cx="2906715" cy="418643"/>
          </a:xfrm>
          <a:prstGeom prst="rect">
            <a:avLst/>
          </a:prstGeom>
          <a:solidFill>
            <a:schemeClr val="tx1">
              <a:lumMod val="85000"/>
              <a:lumOff val="15000"/>
              <a:alpha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60000"/>
              </a:lnSpc>
            </a:pPr>
            <a:r>
              <a:rPr lang="en-US" sz="2400" b="1" spc="-150" dirty="0" err="1" smtClean="0">
                <a:latin typeface="Arial"/>
                <a:cs typeface="Arial"/>
              </a:rPr>
              <a:t>Tamplate</a:t>
            </a:r>
            <a:r>
              <a:rPr lang="en-US" sz="2400" b="1" spc="-150" dirty="0" smtClean="0">
                <a:latin typeface="Arial"/>
                <a:cs typeface="Arial"/>
              </a:rPr>
              <a:t> Back-End</a:t>
            </a:r>
            <a:endParaRPr lang="en-US" b="1" spc="-150" dirty="0">
              <a:latin typeface="Arial"/>
              <a:cs typeface="Arial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3035138" cy="84044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70000"/>
              </a:lnSpc>
            </a:pPr>
            <a:r>
              <a:rPr lang="en-US" sz="4800" b="1" spc="-150" dirty="0" err="1" smtClean="0">
                <a:latin typeface="Arial"/>
                <a:cs typeface="Arial"/>
              </a:rPr>
              <a:t>R</a:t>
            </a:r>
            <a:r>
              <a:rPr lang="en-US" sz="4000" b="1" spc="-150" dirty="0" err="1" smtClean="0">
                <a:latin typeface="Arial"/>
                <a:cs typeface="Arial"/>
              </a:rPr>
              <a:t>ancangan</a:t>
            </a:r>
            <a:endParaRPr lang="en-US" sz="4000" b="1" spc="-150" dirty="0">
              <a:latin typeface="Arial"/>
              <a:cs typeface="Arial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702315"/>
            <a:ext cx="2823882" cy="27625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60000"/>
              </a:lnSpc>
            </a:pPr>
            <a:r>
              <a:rPr lang="en-US" sz="1400" dirty="0" smtClean="0">
                <a:latin typeface="Roboto Light"/>
                <a:cs typeface="Roboto Light"/>
              </a:rPr>
              <a:t>Website </a:t>
            </a:r>
            <a:r>
              <a:rPr lang="en-US" sz="1400" dirty="0" err="1" smtClean="0">
                <a:latin typeface="Roboto Light"/>
                <a:cs typeface="Roboto Light"/>
              </a:rPr>
              <a:t>Administrasi</a:t>
            </a:r>
            <a:r>
              <a:rPr lang="en-US" sz="1400" dirty="0" smtClean="0">
                <a:latin typeface="Roboto Light"/>
                <a:cs typeface="Roboto Light"/>
              </a:rPr>
              <a:t> (Back-end)</a:t>
            </a:r>
            <a:endParaRPr lang="en-US" sz="1400" dirty="0">
              <a:latin typeface="Roboto Light"/>
              <a:cs typeface="Roboto Light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4688793" y="2767378"/>
            <a:ext cx="4455207" cy="648076"/>
          </a:xfrm>
          <a:prstGeom prst="rect">
            <a:avLst/>
          </a:prstGeom>
          <a:solidFill>
            <a:srgbClr val="B71D46">
              <a:alpha val="7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pc="-150" dirty="0" err="1" smtClean="0">
                <a:latin typeface="Arial"/>
                <a:cs typeface="Arial"/>
              </a:rPr>
              <a:t>Gambar</a:t>
            </a:r>
            <a:r>
              <a:rPr lang="en-US" spc="-150" dirty="0" smtClean="0">
                <a:latin typeface="Arial"/>
                <a:cs typeface="Arial"/>
              </a:rPr>
              <a:t> </a:t>
            </a:r>
            <a:r>
              <a:rPr lang="en-US" spc="-150" dirty="0" err="1" smtClean="0">
                <a:latin typeface="Arial"/>
                <a:cs typeface="Arial"/>
              </a:rPr>
              <a:t>Rancangan</a:t>
            </a:r>
            <a:r>
              <a:rPr lang="en-US" spc="-150" dirty="0" smtClean="0">
                <a:latin typeface="Arial"/>
                <a:cs typeface="Arial"/>
              </a:rPr>
              <a:t> </a:t>
            </a:r>
            <a:br>
              <a:rPr lang="en-US" spc="-150" dirty="0" smtClean="0">
                <a:latin typeface="Arial"/>
                <a:cs typeface="Arial"/>
              </a:rPr>
            </a:br>
            <a:r>
              <a:rPr lang="en-US" spc="-150" dirty="0" err="1" smtClean="0">
                <a:latin typeface="Arial"/>
                <a:cs typeface="Arial"/>
              </a:rPr>
              <a:t>Halaman</a:t>
            </a:r>
            <a:r>
              <a:rPr lang="en-US" spc="-150" dirty="0" smtClean="0">
                <a:latin typeface="Arial"/>
                <a:cs typeface="Arial"/>
              </a:rPr>
              <a:t> </a:t>
            </a:r>
            <a:r>
              <a:rPr lang="en-US" spc="-150" dirty="0" err="1" smtClean="0">
                <a:latin typeface="Arial"/>
                <a:cs typeface="Arial"/>
              </a:rPr>
              <a:t>Daftar</a:t>
            </a:r>
            <a:r>
              <a:rPr lang="en-US" spc="-150" dirty="0" smtClean="0">
                <a:latin typeface="Arial"/>
                <a:cs typeface="Arial"/>
              </a:rPr>
              <a:t> </a:t>
            </a:r>
            <a:r>
              <a:rPr lang="en-US" spc="-150" dirty="0" err="1" smtClean="0">
                <a:latin typeface="Arial"/>
                <a:cs typeface="Arial"/>
              </a:rPr>
              <a:t>Produk</a:t>
            </a:r>
            <a:r>
              <a:rPr lang="en-US" spc="-150" dirty="0" smtClean="0">
                <a:latin typeface="Arial"/>
                <a:cs typeface="Arial"/>
              </a:rPr>
              <a:t> (Back-End)</a:t>
            </a:r>
            <a:endParaRPr lang="en-US" spc="-150" dirty="0">
              <a:latin typeface="Arial"/>
              <a:cs typeface="Arial"/>
            </a:endParaRPr>
          </a:p>
        </p:txBody>
      </p:sp>
      <p:pic>
        <p:nvPicPr>
          <p:cNvPr id="9" name="Picture 8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029517"/>
            <a:ext cx="4922719" cy="4417791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" y="5407224"/>
            <a:ext cx="9143999" cy="30777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600" spc="-150" dirty="0" err="1" smtClean="0">
                <a:latin typeface="Roboto Light"/>
                <a:cs typeface="Roboto Light"/>
              </a:rPr>
              <a:t>Kelompok</a:t>
            </a:r>
            <a:r>
              <a:rPr lang="en-US" sz="1600" spc="-150" dirty="0" smtClean="0">
                <a:latin typeface="Roboto Light"/>
                <a:cs typeface="Roboto Light"/>
              </a:rPr>
              <a:t> 1   |   </a:t>
            </a:r>
            <a:r>
              <a:rPr lang="en-US" sz="1600" spc="-150" dirty="0" err="1" smtClean="0">
                <a:latin typeface="Roboto Light"/>
                <a:cs typeface="Roboto Light"/>
              </a:rPr>
              <a:t>Perancangan</a:t>
            </a:r>
            <a:r>
              <a:rPr lang="en-US" sz="1600" spc="-150" dirty="0" smtClean="0">
                <a:latin typeface="Roboto Light"/>
                <a:cs typeface="Roboto Light"/>
              </a:rPr>
              <a:t> Web   |   BSI</a:t>
            </a:r>
          </a:p>
        </p:txBody>
      </p:sp>
    </p:spTree>
    <p:extLst>
      <p:ext uri="{BB962C8B-B14F-4D97-AF65-F5344CB8AC3E}">
        <p14:creationId xmlns:p14="http://schemas.microsoft.com/office/powerpoint/2010/main" val="2726812539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4" grpId="0" animBg="1"/>
      <p:bldP spid="5" grpId="0" animBg="1"/>
      <p:bldP spid="58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2940446" y="0"/>
            <a:ext cx="2906715" cy="418643"/>
          </a:xfrm>
          <a:prstGeom prst="rect">
            <a:avLst/>
          </a:prstGeom>
          <a:solidFill>
            <a:schemeClr val="tx1">
              <a:lumMod val="85000"/>
              <a:lumOff val="15000"/>
              <a:alpha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60000"/>
              </a:lnSpc>
            </a:pPr>
            <a:r>
              <a:rPr lang="en-US" sz="2400" b="1" spc="-150" dirty="0" err="1" smtClean="0">
                <a:latin typeface="Arial"/>
                <a:cs typeface="Arial"/>
              </a:rPr>
              <a:t>Tamplate</a:t>
            </a:r>
            <a:r>
              <a:rPr lang="en-US" sz="2400" b="1" spc="-150" dirty="0" smtClean="0">
                <a:latin typeface="Arial"/>
                <a:cs typeface="Arial"/>
              </a:rPr>
              <a:t> Back-End</a:t>
            </a:r>
            <a:endParaRPr lang="en-US" b="1" spc="-150" dirty="0">
              <a:latin typeface="Arial"/>
              <a:cs typeface="Arial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3035138" cy="84044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70000"/>
              </a:lnSpc>
            </a:pPr>
            <a:r>
              <a:rPr lang="en-US" sz="4800" b="1" spc="-150" dirty="0" err="1" smtClean="0">
                <a:latin typeface="Arial"/>
                <a:cs typeface="Arial"/>
              </a:rPr>
              <a:t>R</a:t>
            </a:r>
            <a:r>
              <a:rPr lang="en-US" sz="4000" b="1" spc="-150" dirty="0" err="1" smtClean="0">
                <a:latin typeface="Arial"/>
                <a:cs typeface="Arial"/>
              </a:rPr>
              <a:t>ancangan</a:t>
            </a:r>
            <a:endParaRPr lang="en-US" sz="4000" b="1" spc="-150" dirty="0">
              <a:latin typeface="Arial"/>
              <a:cs typeface="Arial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702315"/>
            <a:ext cx="2823882" cy="27625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60000"/>
              </a:lnSpc>
            </a:pPr>
            <a:r>
              <a:rPr lang="en-US" sz="1400" dirty="0" smtClean="0">
                <a:latin typeface="Roboto Light"/>
                <a:cs typeface="Roboto Light"/>
              </a:rPr>
              <a:t>Website </a:t>
            </a:r>
            <a:r>
              <a:rPr lang="en-US" sz="1400" dirty="0" err="1" smtClean="0">
                <a:latin typeface="Roboto Light"/>
                <a:cs typeface="Roboto Light"/>
              </a:rPr>
              <a:t>Administrasi</a:t>
            </a:r>
            <a:r>
              <a:rPr lang="en-US" sz="1400" dirty="0" smtClean="0">
                <a:latin typeface="Roboto Light"/>
                <a:cs typeface="Roboto Light"/>
              </a:rPr>
              <a:t> (Back-end)</a:t>
            </a:r>
            <a:endParaRPr lang="en-US" sz="1400" dirty="0">
              <a:latin typeface="Roboto Light"/>
              <a:cs typeface="Roboto Light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4688793" y="2767378"/>
            <a:ext cx="4455207" cy="648076"/>
          </a:xfrm>
          <a:prstGeom prst="rect">
            <a:avLst/>
          </a:prstGeom>
          <a:solidFill>
            <a:srgbClr val="B71D46">
              <a:alpha val="7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pc="-150" dirty="0" err="1" smtClean="0">
                <a:latin typeface="Arial"/>
                <a:cs typeface="Arial"/>
              </a:rPr>
              <a:t>Gambar</a:t>
            </a:r>
            <a:r>
              <a:rPr lang="en-US" spc="-150" dirty="0" smtClean="0">
                <a:latin typeface="Arial"/>
                <a:cs typeface="Arial"/>
              </a:rPr>
              <a:t> </a:t>
            </a:r>
            <a:r>
              <a:rPr lang="en-US" spc="-150" dirty="0" err="1" smtClean="0">
                <a:latin typeface="Arial"/>
                <a:cs typeface="Arial"/>
              </a:rPr>
              <a:t>Rancangan</a:t>
            </a:r>
            <a:r>
              <a:rPr lang="en-US" spc="-150" dirty="0" smtClean="0">
                <a:latin typeface="Arial"/>
                <a:cs typeface="Arial"/>
              </a:rPr>
              <a:t> </a:t>
            </a:r>
            <a:br>
              <a:rPr lang="en-US" spc="-150" dirty="0" smtClean="0">
                <a:latin typeface="Arial"/>
                <a:cs typeface="Arial"/>
              </a:rPr>
            </a:br>
            <a:r>
              <a:rPr lang="en-US" spc="-150" dirty="0" smtClean="0">
                <a:latin typeface="Arial"/>
                <a:cs typeface="Arial"/>
              </a:rPr>
              <a:t>Template </a:t>
            </a:r>
            <a:r>
              <a:rPr lang="en-US" spc="-150" dirty="0" err="1" smtClean="0">
                <a:latin typeface="Arial"/>
                <a:cs typeface="Arial"/>
              </a:rPr>
              <a:t>Halaman</a:t>
            </a:r>
            <a:r>
              <a:rPr lang="en-US" spc="-150" dirty="0" smtClean="0">
                <a:latin typeface="Arial"/>
                <a:cs typeface="Arial"/>
              </a:rPr>
              <a:t> </a:t>
            </a:r>
            <a:r>
              <a:rPr lang="en-US" spc="-150" dirty="0" err="1" smtClean="0">
                <a:latin typeface="Arial"/>
                <a:cs typeface="Arial"/>
              </a:rPr>
              <a:t>Tambah</a:t>
            </a:r>
            <a:r>
              <a:rPr lang="en-US" spc="-150" dirty="0" smtClean="0">
                <a:latin typeface="Arial"/>
                <a:cs typeface="Arial"/>
              </a:rPr>
              <a:t> / </a:t>
            </a:r>
            <a:r>
              <a:rPr lang="en-US" spc="-150" dirty="0" err="1" smtClean="0">
                <a:latin typeface="Arial"/>
                <a:cs typeface="Arial"/>
              </a:rPr>
              <a:t>ubah</a:t>
            </a:r>
            <a:r>
              <a:rPr lang="en-US" spc="-150" dirty="0" smtClean="0">
                <a:latin typeface="Arial"/>
                <a:cs typeface="Arial"/>
              </a:rPr>
              <a:t> </a:t>
            </a:r>
            <a:r>
              <a:rPr lang="en-US" spc="-150" dirty="0" err="1" smtClean="0">
                <a:latin typeface="Arial"/>
                <a:cs typeface="Arial"/>
              </a:rPr>
              <a:t>Produk</a:t>
            </a:r>
            <a:endParaRPr lang="en-US" spc="-150" dirty="0">
              <a:latin typeface="Arial"/>
              <a:cs typeface="Arial"/>
            </a:endParaRPr>
          </a:p>
        </p:txBody>
      </p:sp>
      <p:pic>
        <p:nvPicPr>
          <p:cNvPr id="12" name="Picture 11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028699"/>
            <a:ext cx="4922719" cy="4242615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" y="5407224"/>
            <a:ext cx="9143999" cy="30777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600" spc="-150" dirty="0" err="1" smtClean="0">
                <a:latin typeface="Roboto Light"/>
                <a:cs typeface="Roboto Light"/>
              </a:rPr>
              <a:t>Kelompok</a:t>
            </a:r>
            <a:r>
              <a:rPr lang="en-US" sz="1600" spc="-150" dirty="0" smtClean="0">
                <a:latin typeface="Roboto Light"/>
                <a:cs typeface="Roboto Light"/>
              </a:rPr>
              <a:t> 1   |   </a:t>
            </a:r>
            <a:r>
              <a:rPr lang="en-US" sz="1600" spc="-150" dirty="0" err="1" smtClean="0">
                <a:latin typeface="Roboto Light"/>
                <a:cs typeface="Roboto Light"/>
              </a:rPr>
              <a:t>Perancangan</a:t>
            </a:r>
            <a:r>
              <a:rPr lang="en-US" sz="1600" spc="-150" dirty="0" smtClean="0">
                <a:latin typeface="Roboto Light"/>
                <a:cs typeface="Roboto Light"/>
              </a:rPr>
              <a:t> Web   |   BSI</a:t>
            </a:r>
          </a:p>
        </p:txBody>
      </p:sp>
    </p:spTree>
    <p:extLst>
      <p:ext uri="{BB962C8B-B14F-4D97-AF65-F5344CB8AC3E}">
        <p14:creationId xmlns:p14="http://schemas.microsoft.com/office/powerpoint/2010/main" val="506791328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" presetClass="entr" presetSubtype="8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4" grpId="0" animBg="1"/>
      <p:bldP spid="5" grpId="0" animBg="1"/>
      <p:bldP spid="58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2940446" y="0"/>
            <a:ext cx="2906715" cy="418643"/>
          </a:xfrm>
          <a:prstGeom prst="rect">
            <a:avLst/>
          </a:prstGeom>
          <a:solidFill>
            <a:schemeClr val="tx1">
              <a:lumMod val="85000"/>
              <a:lumOff val="15000"/>
              <a:alpha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60000"/>
              </a:lnSpc>
            </a:pPr>
            <a:r>
              <a:rPr lang="en-US" sz="2400" b="1" spc="-150" dirty="0" err="1" smtClean="0">
                <a:latin typeface="Arial"/>
                <a:cs typeface="Arial"/>
              </a:rPr>
              <a:t>Tamplate</a:t>
            </a:r>
            <a:r>
              <a:rPr lang="en-US" sz="2400" b="1" spc="-150" dirty="0" smtClean="0">
                <a:latin typeface="Arial"/>
                <a:cs typeface="Arial"/>
              </a:rPr>
              <a:t> Back-End</a:t>
            </a:r>
            <a:endParaRPr lang="en-US" b="1" spc="-150" dirty="0">
              <a:latin typeface="Arial"/>
              <a:cs typeface="Arial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3035138" cy="84044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70000"/>
              </a:lnSpc>
            </a:pPr>
            <a:r>
              <a:rPr lang="en-US" sz="4800" b="1" spc="-150" dirty="0" err="1" smtClean="0">
                <a:latin typeface="Arial"/>
                <a:cs typeface="Arial"/>
              </a:rPr>
              <a:t>R</a:t>
            </a:r>
            <a:r>
              <a:rPr lang="en-US" sz="4000" b="1" spc="-150" dirty="0" err="1" smtClean="0">
                <a:latin typeface="Arial"/>
                <a:cs typeface="Arial"/>
              </a:rPr>
              <a:t>ancangan</a:t>
            </a:r>
            <a:endParaRPr lang="en-US" sz="4000" b="1" spc="-150" dirty="0">
              <a:latin typeface="Arial"/>
              <a:cs typeface="Arial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702315"/>
            <a:ext cx="2823882" cy="27625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60000"/>
              </a:lnSpc>
            </a:pPr>
            <a:r>
              <a:rPr lang="en-US" sz="1400" dirty="0" smtClean="0">
                <a:latin typeface="Roboto Light"/>
                <a:cs typeface="Roboto Light"/>
              </a:rPr>
              <a:t>Website </a:t>
            </a:r>
            <a:r>
              <a:rPr lang="en-US" sz="1400" dirty="0" err="1" smtClean="0">
                <a:latin typeface="Roboto Light"/>
                <a:cs typeface="Roboto Light"/>
              </a:rPr>
              <a:t>Administrasi</a:t>
            </a:r>
            <a:r>
              <a:rPr lang="en-US" sz="1400" dirty="0" smtClean="0">
                <a:latin typeface="Roboto Light"/>
                <a:cs typeface="Roboto Light"/>
              </a:rPr>
              <a:t> (Back-end)</a:t>
            </a:r>
            <a:endParaRPr lang="en-US" sz="1400" dirty="0">
              <a:latin typeface="Roboto Light"/>
              <a:cs typeface="Roboto Light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" y="5407224"/>
            <a:ext cx="9143999" cy="30777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600" spc="-150" dirty="0" err="1" smtClean="0">
                <a:latin typeface="Roboto Light"/>
                <a:cs typeface="Roboto Light"/>
              </a:rPr>
              <a:t>Kelompok</a:t>
            </a:r>
            <a:r>
              <a:rPr lang="en-US" sz="1600" spc="-150" dirty="0" smtClean="0">
                <a:latin typeface="Roboto Light"/>
                <a:cs typeface="Roboto Light"/>
              </a:rPr>
              <a:t> 1   |   </a:t>
            </a:r>
            <a:r>
              <a:rPr lang="en-US" sz="1600" spc="-150" dirty="0" err="1" smtClean="0">
                <a:latin typeface="Roboto Light"/>
                <a:cs typeface="Roboto Light"/>
              </a:rPr>
              <a:t>Perancangan</a:t>
            </a:r>
            <a:r>
              <a:rPr lang="en-US" sz="1600" spc="-150" dirty="0" smtClean="0">
                <a:latin typeface="Roboto Light"/>
                <a:cs typeface="Roboto Light"/>
              </a:rPr>
              <a:t> Web   |   BSI</a:t>
            </a:r>
          </a:p>
        </p:txBody>
      </p:sp>
      <p:sp>
        <p:nvSpPr>
          <p:cNvPr id="58" name="Rectangle 57"/>
          <p:cNvSpPr/>
          <p:nvPr/>
        </p:nvSpPr>
        <p:spPr>
          <a:xfrm>
            <a:off x="4688793" y="2767378"/>
            <a:ext cx="4455207" cy="648076"/>
          </a:xfrm>
          <a:prstGeom prst="rect">
            <a:avLst/>
          </a:prstGeom>
          <a:solidFill>
            <a:srgbClr val="B71D46">
              <a:alpha val="7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pc="-150" dirty="0" err="1" smtClean="0">
                <a:latin typeface="Arial"/>
                <a:cs typeface="Arial"/>
              </a:rPr>
              <a:t>Gambar</a:t>
            </a:r>
            <a:r>
              <a:rPr lang="en-US" spc="-150" dirty="0" smtClean="0">
                <a:latin typeface="Arial"/>
                <a:cs typeface="Arial"/>
              </a:rPr>
              <a:t> </a:t>
            </a:r>
            <a:r>
              <a:rPr lang="en-US" spc="-150" dirty="0" err="1" smtClean="0">
                <a:latin typeface="Arial"/>
                <a:cs typeface="Arial"/>
              </a:rPr>
              <a:t>Rancangan</a:t>
            </a:r>
            <a:r>
              <a:rPr lang="en-US" spc="-150" dirty="0" smtClean="0">
                <a:latin typeface="Arial"/>
                <a:cs typeface="Arial"/>
              </a:rPr>
              <a:t> </a:t>
            </a:r>
            <a:br>
              <a:rPr lang="en-US" spc="-150" dirty="0" smtClean="0">
                <a:latin typeface="Arial"/>
                <a:cs typeface="Arial"/>
              </a:rPr>
            </a:br>
            <a:r>
              <a:rPr lang="en-US" spc="-150" dirty="0" smtClean="0">
                <a:latin typeface="Arial"/>
                <a:cs typeface="Arial"/>
              </a:rPr>
              <a:t>Form Info </a:t>
            </a:r>
            <a:r>
              <a:rPr lang="en-US" spc="-150" dirty="0" err="1" smtClean="0">
                <a:latin typeface="Arial"/>
                <a:cs typeface="Arial"/>
              </a:rPr>
              <a:t>Produk</a:t>
            </a:r>
            <a:endParaRPr lang="en-US" spc="-150" dirty="0">
              <a:latin typeface="Arial"/>
              <a:cs typeface="Arial"/>
            </a:endParaRPr>
          </a:p>
        </p:txBody>
      </p:sp>
      <p:pic>
        <p:nvPicPr>
          <p:cNvPr id="10" name="Picture 9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983797"/>
            <a:ext cx="4922718" cy="4384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703014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" presetClass="entr" presetSubtype="2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4" grpId="0" animBg="1"/>
      <p:bldP spid="5" grpId="0" animBg="1"/>
      <p:bldP spid="58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2940446" y="0"/>
            <a:ext cx="2906715" cy="418643"/>
          </a:xfrm>
          <a:prstGeom prst="rect">
            <a:avLst/>
          </a:prstGeom>
          <a:solidFill>
            <a:schemeClr val="tx1">
              <a:lumMod val="85000"/>
              <a:lumOff val="15000"/>
              <a:alpha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60000"/>
              </a:lnSpc>
            </a:pPr>
            <a:r>
              <a:rPr lang="en-US" sz="2400" b="1" spc="-150" dirty="0" err="1" smtClean="0">
                <a:latin typeface="Arial"/>
                <a:cs typeface="Arial"/>
              </a:rPr>
              <a:t>Tamplate</a:t>
            </a:r>
            <a:r>
              <a:rPr lang="en-US" sz="2400" b="1" spc="-150" dirty="0" smtClean="0">
                <a:latin typeface="Arial"/>
                <a:cs typeface="Arial"/>
              </a:rPr>
              <a:t> Back-End</a:t>
            </a:r>
            <a:endParaRPr lang="en-US" b="1" spc="-150" dirty="0">
              <a:latin typeface="Arial"/>
              <a:cs typeface="Arial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3035138" cy="84044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70000"/>
              </a:lnSpc>
            </a:pPr>
            <a:r>
              <a:rPr lang="en-US" sz="4800" b="1" spc="-150" dirty="0" err="1" smtClean="0">
                <a:latin typeface="Arial"/>
                <a:cs typeface="Arial"/>
              </a:rPr>
              <a:t>R</a:t>
            </a:r>
            <a:r>
              <a:rPr lang="en-US" sz="4000" b="1" spc="-150" dirty="0" err="1" smtClean="0">
                <a:latin typeface="Arial"/>
                <a:cs typeface="Arial"/>
              </a:rPr>
              <a:t>ancangan</a:t>
            </a:r>
            <a:endParaRPr lang="en-US" sz="4000" b="1" spc="-150" dirty="0">
              <a:latin typeface="Arial"/>
              <a:cs typeface="Arial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702315"/>
            <a:ext cx="2823882" cy="27625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60000"/>
              </a:lnSpc>
            </a:pPr>
            <a:r>
              <a:rPr lang="en-US" sz="1400" dirty="0" smtClean="0">
                <a:latin typeface="Roboto Light"/>
                <a:cs typeface="Roboto Light"/>
              </a:rPr>
              <a:t>Website </a:t>
            </a:r>
            <a:r>
              <a:rPr lang="en-US" sz="1400" dirty="0" err="1" smtClean="0">
                <a:latin typeface="Roboto Light"/>
                <a:cs typeface="Roboto Light"/>
              </a:rPr>
              <a:t>Administrasi</a:t>
            </a:r>
            <a:r>
              <a:rPr lang="en-US" sz="1400" dirty="0" smtClean="0">
                <a:latin typeface="Roboto Light"/>
                <a:cs typeface="Roboto Light"/>
              </a:rPr>
              <a:t> (Back-end)</a:t>
            </a:r>
            <a:endParaRPr lang="en-US" sz="1400" dirty="0">
              <a:latin typeface="Roboto Light"/>
              <a:cs typeface="Roboto Light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" y="5407224"/>
            <a:ext cx="9143999" cy="30777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600" spc="-150" dirty="0" err="1" smtClean="0">
                <a:latin typeface="Roboto Light"/>
                <a:cs typeface="Roboto Light"/>
              </a:rPr>
              <a:t>Kelompok</a:t>
            </a:r>
            <a:r>
              <a:rPr lang="en-US" sz="1600" spc="-150" dirty="0" smtClean="0">
                <a:latin typeface="Roboto Light"/>
                <a:cs typeface="Roboto Light"/>
              </a:rPr>
              <a:t> 1   |   </a:t>
            </a:r>
            <a:r>
              <a:rPr lang="en-US" sz="1600" spc="-150" dirty="0" err="1" smtClean="0">
                <a:latin typeface="Roboto Light"/>
                <a:cs typeface="Roboto Light"/>
              </a:rPr>
              <a:t>Perancangan</a:t>
            </a:r>
            <a:r>
              <a:rPr lang="en-US" sz="1600" spc="-150" dirty="0" smtClean="0">
                <a:latin typeface="Roboto Light"/>
                <a:cs typeface="Roboto Light"/>
              </a:rPr>
              <a:t> Web   |   BSI</a:t>
            </a:r>
          </a:p>
        </p:txBody>
      </p:sp>
      <p:sp>
        <p:nvSpPr>
          <p:cNvPr id="58" name="Rectangle 57"/>
          <p:cNvSpPr/>
          <p:nvPr/>
        </p:nvSpPr>
        <p:spPr>
          <a:xfrm>
            <a:off x="4688793" y="2767378"/>
            <a:ext cx="4455207" cy="648076"/>
          </a:xfrm>
          <a:prstGeom prst="rect">
            <a:avLst/>
          </a:prstGeom>
          <a:solidFill>
            <a:srgbClr val="B71D46">
              <a:alpha val="7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pc="-150" dirty="0" err="1" smtClean="0">
                <a:latin typeface="Arial"/>
                <a:cs typeface="Arial"/>
              </a:rPr>
              <a:t>Gambar</a:t>
            </a:r>
            <a:r>
              <a:rPr lang="en-US" spc="-150" dirty="0" smtClean="0">
                <a:latin typeface="Arial"/>
                <a:cs typeface="Arial"/>
              </a:rPr>
              <a:t> </a:t>
            </a:r>
            <a:r>
              <a:rPr lang="en-US" spc="-150" dirty="0" err="1" smtClean="0">
                <a:latin typeface="Arial"/>
                <a:cs typeface="Arial"/>
              </a:rPr>
              <a:t>Rancangan</a:t>
            </a:r>
            <a:r>
              <a:rPr lang="en-US" spc="-150" dirty="0" smtClean="0">
                <a:latin typeface="Arial"/>
                <a:cs typeface="Arial"/>
              </a:rPr>
              <a:t> </a:t>
            </a:r>
            <a:br>
              <a:rPr lang="en-US" spc="-150" dirty="0" smtClean="0">
                <a:latin typeface="Arial"/>
                <a:cs typeface="Arial"/>
              </a:rPr>
            </a:br>
            <a:r>
              <a:rPr lang="en-US" spc="-150" dirty="0" smtClean="0">
                <a:latin typeface="Arial"/>
                <a:cs typeface="Arial"/>
              </a:rPr>
              <a:t>Form Info </a:t>
            </a:r>
            <a:r>
              <a:rPr lang="en-US" spc="-150" dirty="0" err="1" smtClean="0">
                <a:latin typeface="Arial"/>
                <a:cs typeface="Arial"/>
              </a:rPr>
              <a:t>Harga</a:t>
            </a:r>
            <a:endParaRPr lang="en-US" spc="-150" dirty="0">
              <a:latin typeface="Arial"/>
              <a:cs typeface="Arial"/>
            </a:endParaRPr>
          </a:p>
        </p:txBody>
      </p:sp>
      <p:pic>
        <p:nvPicPr>
          <p:cNvPr id="8" name="Picture 7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76178"/>
            <a:ext cx="4906010" cy="4357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955890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" presetClass="entr" presetSubtype="2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4" grpId="0" animBg="1"/>
      <p:bldP spid="5" grpId="0" animBg="1"/>
      <p:bldP spid="5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1" y="0"/>
            <a:ext cx="3211787" cy="1143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70000"/>
              </a:lnSpc>
            </a:pPr>
            <a:r>
              <a:rPr lang="en-US" sz="6600" b="1" spc="-150" dirty="0" err="1" smtClean="0">
                <a:latin typeface="Arial"/>
                <a:cs typeface="Arial"/>
              </a:rPr>
              <a:t>Definisi</a:t>
            </a:r>
            <a:endParaRPr lang="en-US" sz="6600" b="1" spc="-150" dirty="0">
              <a:latin typeface="Arial"/>
              <a:cs typeface="Arial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790222"/>
            <a:ext cx="2159000" cy="47977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>
                <a:latin typeface="Roboto Light"/>
                <a:cs typeface="Roboto Light"/>
              </a:rPr>
              <a:t>Apa</a:t>
            </a:r>
            <a:r>
              <a:rPr lang="en-US" sz="1600" dirty="0" smtClean="0">
                <a:latin typeface="Roboto Light"/>
                <a:cs typeface="Roboto Light"/>
              </a:rPr>
              <a:t> </a:t>
            </a:r>
            <a:r>
              <a:rPr lang="en-US" sz="1600" dirty="0" err="1" smtClean="0">
                <a:latin typeface="Roboto Light"/>
                <a:cs typeface="Roboto Light"/>
              </a:rPr>
              <a:t>sih</a:t>
            </a:r>
            <a:r>
              <a:rPr lang="en-US" sz="1600" dirty="0" smtClean="0">
                <a:latin typeface="Roboto Light"/>
                <a:cs typeface="Roboto Light"/>
              </a:rPr>
              <a:t> E-</a:t>
            </a:r>
            <a:r>
              <a:rPr lang="en-US" sz="1600" dirty="0" err="1" smtClean="0">
                <a:latin typeface="Roboto Light"/>
                <a:cs typeface="Roboto Light"/>
              </a:rPr>
              <a:t>commers</a:t>
            </a:r>
            <a:r>
              <a:rPr lang="en-US" sz="1600" dirty="0" smtClean="0">
                <a:latin typeface="Roboto Light"/>
                <a:cs typeface="Roboto Light"/>
              </a:rPr>
              <a:t>?</a:t>
            </a:r>
            <a:endParaRPr lang="en-US" sz="1600" dirty="0">
              <a:latin typeface="Roboto Light"/>
              <a:cs typeface="Roboto Light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" y="5407224"/>
            <a:ext cx="9143999" cy="30777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600" spc="-150" dirty="0" err="1" smtClean="0">
                <a:latin typeface="Roboto Light"/>
                <a:cs typeface="Roboto Light"/>
              </a:rPr>
              <a:t>Kelompok</a:t>
            </a:r>
            <a:r>
              <a:rPr lang="en-US" sz="1600" spc="-150" dirty="0" smtClean="0">
                <a:latin typeface="Roboto Light"/>
                <a:cs typeface="Roboto Light"/>
              </a:rPr>
              <a:t> 1   |   </a:t>
            </a:r>
            <a:r>
              <a:rPr lang="en-US" sz="1600" spc="-150" dirty="0" err="1" smtClean="0">
                <a:latin typeface="Roboto Light"/>
                <a:cs typeface="Roboto Light"/>
              </a:rPr>
              <a:t>Perancangan</a:t>
            </a:r>
            <a:r>
              <a:rPr lang="en-US" sz="1600" spc="-150" dirty="0" smtClean="0">
                <a:latin typeface="Roboto Light"/>
                <a:cs typeface="Roboto Light"/>
              </a:rPr>
              <a:t> Web   |   BSI</a:t>
            </a:r>
          </a:p>
        </p:txBody>
      </p:sp>
      <p:sp>
        <p:nvSpPr>
          <p:cNvPr id="8" name="Rectangle 7"/>
          <p:cNvSpPr/>
          <p:nvPr/>
        </p:nvSpPr>
        <p:spPr>
          <a:xfrm>
            <a:off x="1961445" y="1231726"/>
            <a:ext cx="5460999" cy="74788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sz="3200" b="1" spc="-150" dirty="0" err="1" smtClean="0">
                <a:latin typeface="Arial"/>
                <a:cs typeface="Arial"/>
              </a:rPr>
              <a:t>Kenapa</a:t>
            </a:r>
            <a:r>
              <a:rPr lang="en-US" sz="3200" b="1" spc="-150" dirty="0" smtClean="0">
                <a:latin typeface="Arial"/>
                <a:cs typeface="Arial"/>
              </a:rPr>
              <a:t> </a:t>
            </a:r>
            <a:r>
              <a:rPr lang="en-US" sz="3200" b="1" spc="-150" dirty="0" err="1" smtClean="0">
                <a:latin typeface="Arial"/>
                <a:cs typeface="Arial"/>
              </a:rPr>
              <a:t>harus</a:t>
            </a:r>
            <a:r>
              <a:rPr lang="en-US" sz="3200" b="1" spc="-150" dirty="0" smtClean="0">
                <a:latin typeface="Arial"/>
                <a:cs typeface="Arial"/>
              </a:rPr>
              <a:t> E-Commerce?</a:t>
            </a:r>
            <a:endParaRPr lang="en-US" sz="3200" b="1" spc="-150" dirty="0">
              <a:latin typeface="Arial"/>
              <a:cs typeface="Arial"/>
            </a:endParaRPr>
          </a:p>
        </p:txBody>
      </p:sp>
      <p:pic>
        <p:nvPicPr>
          <p:cNvPr id="6" name="Picture 5" descr="1mudah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4897" y="2095057"/>
            <a:ext cx="1145393" cy="1145393"/>
          </a:xfrm>
          <a:prstGeom prst="rect">
            <a:avLst/>
          </a:prstGeom>
        </p:spPr>
      </p:pic>
      <p:pic>
        <p:nvPicPr>
          <p:cNvPr id="12" name="Picture 11" descr="1murah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4897" y="3145875"/>
            <a:ext cx="1145393" cy="1145393"/>
          </a:xfrm>
          <a:prstGeom prst="rect">
            <a:avLst/>
          </a:prstGeom>
        </p:spPr>
      </p:pic>
      <p:pic>
        <p:nvPicPr>
          <p:cNvPr id="13" name="Picture 12" descr="1prakti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4897" y="4183492"/>
            <a:ext cx="1145393" cy="1145393"/>
          </a:xfrm>
          <a:prstGeom prst="rect">
            <a:avLst/>
          </a:prstGeom>
        </p:spPr>
      </p:pic>
      <p:pic>
        <p:nvPicPr>
          <p:cNvPr id="14" name="Picture 13" descr="1efisien2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4342" y="2103501"/>
            <a:ext cx="1145393" cy="1145393"/>
          </a:xfrm>
          <a:prstGeom prst="rect">
            <a:avLst/>
          </a:prstGeom>
        </p:spPr>
      </p:pic>
      <p:pic>
        <p:nvPicPr>
          <p:cNvPr id="15" name="Picture 14" descr="1modern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4342" y="3154319"/>
            <a:ext cx="1145393" cy="1145393"/>
          </a:xfrm>
          <a:prstGeom prst="rect">
            <a:avLst/>
          </a:prstGeom>
        </p:spPr>
      </p:pic>
      <p:pic>
        <p:nvPicPr>
          <p:cNvPr id="16" name="Picture 15" descr="1pribadi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4342" y="4191936"/>
            <a:ext cx="1145393" cy="1145393"/>
          </a:xfrm>
          <a:prstGeom prst="rect">
            <a:avLst/>
          </a:prstGeom>
        </p:spPr>
      </p:pic>
      <p:pic>
        <p:nvPicPr>
          <p:cNvPr id="23" name="Picture 22" descr="1fokus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1667" y="2095057"/>
            <a:ext cx="1153837" cy="1153837"/>
          </a:xfrm>
          <a:prstGeom prst="rect">
            <a:avLst/>
          </a:prstGeom>
        </p:spPr>
      </p:pic>
      <p:pic>
        <p:nvPicPr>
          <p:cNvPr id="24" name="Picture 23" descr="1bebas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1667" y="3145876"/>
            <a:ext cx="1153837" cy="1153837"/>
          </a:xfrm>
          <a:prstGeom prst="rect">
            <a:avLst/>
          </a:prstGeom>
        </p:spPr>
      </p:pic>
      <p:sp>
        <p:nvSpPr>
          <p:cNvPr id="27" name="Pentagon 26"/>
          <p:cNvSpPr/>
          <p:nvPr/>
        </p:nvSpPr>
        <p:spPr>
          <a:xfrm>
            <a:off x="613888" y="2405235"/>
            <a:ext cx="1516006" cy="553937"/>
          </a:xfrm>
          <a:prstGeom prst="homePlate">
            <a:avLst/>
          </a:prstGeom>
          <a:solidFill>
            <a:srgbClr val="E2613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dirty="0" err="1"/>
              <a:t>M</a:t>
            </a:r>
            <a:r>
              <a:rPr lang="en-US" dirty="0" err="1" smtClean="0"/>
              <a:t>udah</a:t>
            </a:r>
            <a:endParaRPr lang="en-US" dirty="0"/>
          </a:p>
        </p:txBody>
      </p:sp>
      <p:sp>
        <p:nvSpPr>
          <p:cNvPr id="28" name="Pentagon 27"/>
          <p:cNvSpPr/>
          <p:nvPr/>
        </p:nvSpPr>
        <p:spPr>
          <a:xfrm>
            <a:off x="613888" y="3413707"/>
            <a:ext cx="1516006" cy="553937"/>
          </a:xfrm>
          <a:prstGeom prst="homePlate">
            <a:avLst/>
          </a:prstGeom>
          <a:solidFill>
            <a:srgbClr val="B71D4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dirty="0" err="1" smtClean="0"/>
              <a:t>Murah</a:t>
            </a:r>
            <a:endParaRPr lang="en-US" dirty="0"/>
          </a:p>
        </p:txBody>
      </p:sp>
      <p:sp>
        <p:nvSpPr>
          <p:cNvPr id="29" name="Pentagon 28"/>
          <p:cNvSpPr/>
          <p:nvPr/>
        </p:nvSpPr>
        <p:spPr>
          <a:xfrm>
            <a:off x="613888" y="4454026"/>
            <a:ext cx="1516006" cy="553937"/>
          </a:xfrm>
          <a:prstGeom prst="homePlate">
            <a:avLst/>
          </a:prstGeom>
          <a:solidFill>
            <a:srgbClr val="73205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dirty="0" err="1" smtClean="0"/>
              <a:t>Praktis</a:t>
            </a:r>
            <a:endParaRPr lang="en-US" dirty="0"/>
          </a:p>
        </p:txBody>
      </p:sp>
      <p:sp>
        <p:nvSpPr>
          <p:cNvPr id="30" name="Pentagon 29"/>
          <p:cNvSpPr/>
          <p:nvPr/>
        </p:nvSpPr>
        <p:spPr>
          <a:xfrm>
            <a:off x="3428080" y="2405235"/>
            <a:ext cx="1516006" cy="553937"/>
          </a:xfrm>
          <a:prstGeom prst="homePlate">
            <a:avLst/>
          </a:prstGeom>
          <a:solidFill>
            <a:srgbClr val="307ED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dirty="0" err="1" smtClean="0"/>
              <a:t>Efisien</a:t>
            </a:r>
            <a:endParaRPr lang="en-US" dirty="0"/>
          </a:p>
        </p:txBody>
      </p:sp>
      <p:sp>
        <p:nvSpPr>
          <p:cNvPr id="31" name="Pentagon 30"/>
          <p:cNvSpPr/>
          <p:nvPr/>
        </p:nvSpPr>
        <p:spPr>
          <a:xfrm>
            <a:off x="3428080" y="3490288"/>
            <a:ext cx="1516006" cy="553937"/>
          </a:xfrm>
          <a:prstGeom prst="homePlate">
            <a:avLst/>
          </a:prstGeom>
          <a:solidFill>
            <a:srgbClr val="1D293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dirty="0" smtClean="0"/>
              <a:t>Modern</a:t>
            </a:r>
            <a:endParaRPr lang="en-US" dirty="0"/>
          </a:p>
        </p:txBody>
      </p:sp>
      <p:sp>
        <p:nvSpPr>
          <p:cNvPr id="32" name="Pentagon 31"/>
          <p:cNvSpPr/>
          <p:nvPr/>
        </p:nvSpPr>
        <p:spPr>
          <a:xfrm>
            <a:off x="3428080" y="4454026"/>
            <a:ext cx="1516006" cy="553937"/>
          </a:xfrm>
          <a:prstGeom prst="homePlate">
            <a:avLst/>
          </a:prstGeom>
          <a:solidFill>
            <a:srgbClr val="527A1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dirty="0" err="1" smtClean="0"/>
              <a:t>Pribadi</a:t>
            </a:r>
            <a:endParaRPr lang="en-US" dirty="0"/>
          </a:p>
        </p:txBody>
      </p:sp>
      <p:sp>
        <p:nvSpPr>
          <p:cNvPr id="33" name="Pentagon 32"/>
          <p:cNvSpPr/>
          <p:nvPr/>
        </p:nvSpPr>
        <p:spPr>
          <a:xfrm>
            <a:off x="6205453" y="2405235"/>
            <a:ext cx="1516006" cy="553937"/>
          </a:xfrm>
          <a:prstGeom prst="homePlate">
            <a:avLst/>
          </a:prstGeom>
          <a:solidFill>
            <a:srgbClr val="DA532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dirty="0" err="1" smtClean="0"/>
              <a:t>Fokus</a:t>
            </a:r>
            <a:endParaRPr lang="en-US" dirty="0"/>
          </a:p>
        </p:txBody>
      </p:sp>
      <p:sp>
        <p:nvSpPr>
          <p:cNvPr id="34" name="Pentagon 33"/>
          <p:cNvSpPr/>
          <p:nvPr/>
        </p:nvSpPr>
        <p:spPr>
          <a:xfrm>
            <a:off x="6205453" y="3490288"/>
            <a:ext cx="1516006" cy="553937"/>
          </a:xfrm>
          <a:prstGeom prst="homePlate">
            <a:avLst/>
          </a:prstGeom>
          <a:solidFill>
            <a:srgbClr val="E13D3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dirty="0" err="1" smtClean="0"/>
              <a:t>Tanpa</a:t>
            </a:r>
            <a:r>
              <a:rPr lang="en-US" dirty="0" smtClean="0"/>
              <a:t> Batas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625322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8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900" decel="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32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Rot by="120000">
                                      <p:cBhvr>
                                        <p:cTn id="3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900" decel="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"/>
                            </p:stCondLst>
                            <p:childTnLst>
                              <p:par>
                                <p:cTn id="54" presetID="32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5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6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7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8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9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900" decel="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000"/>
                            </p:stCondLst>
                            <p:childTnLst>
                              <p:par>
                                <p:cTn id="75" presetID="32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7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7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8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900" decel="10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1000"/>
                            </p:stCondLst>
                            <p:childTnLst>
                              <p:par>
                                <p:cTn id="96" presetID="32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97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8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99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0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1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900" decel="10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17" presetID="32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1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2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2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900" decel="100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1000"/>
                            </p:stCondLst>
                            <p:childTnLst>
                              <p:par>
                                <p:cTn id="138" presetID="32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3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4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5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900" decel="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>
                            <p:stCondLst>
                              <p:cond delay="1000"/>
                            </p:stCondLst>
                            <p:childTnLst>
                              <p:par>
                                <p:cTn id="159" presetID="32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6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6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6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6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6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900" decel="100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9" fill="hold">
                            <p:stCondLst>
                              <p:cond delay="7000"/>
                            </p:stCondLst>
                            <p:childTnLst>
                              <p:par>
                                <p:cTn id="180" presetID="32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8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8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8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8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8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8" grpId="0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  <p:bldP spid="34" grpId="0" animBg="1"/>
      <p:bldP spid="34" grpId="1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2940446" y="0"/>
            <a:ext cx="2906715" cy="418643"/>
          </a:xfrm>
          <a:prstGeom prst="rect">
            <a:avLst/>
          </a:prstGeom>
          <a:solidFill>
            <a:schemeClr val="tx1">
              <a:lumMod val="85000"/>
              <a:lumOff val="15000"/>
              <a:alpha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60000"/>
              </a:lnSpc>
            </a:pPr>
            <a:r>
              <a:rPr lang="en-US" sz="2400" b="1" spc="-150" dirty="0" err="1" smtClean="0">
                <a:latin typeface="Arial"/>
                <a:cs typeface="Arial"/>
              </a:rPr>
              <a:t>Tamplate</a:t>
            </a:r>
            <a:r>
              <a:rPr lang="en-US" sz="2400" b="1" spc="-150" dirty="0" smtClean="0">
                <a:latin typeface="Arial"/>
                <a:cs typeface="Arial"/>
              </a:rPr>
              <a:t> Back-End</a:t>
            </a:r>
            <a:endParaRPr lang="en-US" b="1" spc="-150" dirty="0">
              <a:latin typeface="Arial"/>
              <a:cs typeface="Arial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3035138" cy="84044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70000"/>
              </a:lnSpc>
            </a:pPr>
            <a:r>
              <a:rPr lang="en-US" sz="4800" b="1" spc="-150" dirty="0" err="1" smtClean="0">
                <a:latin typeface="Arial"/>
                <a:cs typeface="Arial"/>
              </a:rPr>
              <a:t>R</a:t>
            </a:r>
            <a:r>
              <a:rPr lang="en-US" sz="4000" b="1" spc="-150" dirty="0" err="1" smtClean="0">
                <a:latin typeface="Arial"/>
                <a:cs typeface="Arial"/>
              </a:rPr>
              <a:t>ancangan</a:t>
            </a:r>
            <a:endParaRPr lang="en-US" sz="4000" b="1" spc="-150" dirty="0">
              <a:latin typeface="Arial"/>
              <a:cs typeface="Arial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702315"/>
            <a:ext cx="2823882" cy="27625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60000"/>
              </a:lnSpc>
            </a:pPr>
            <a:r>
              <a:rPr lang="en-US" sz="1400" dirty="0" smtClean="0">
                <a:latin typeface="Roboto Light"/>
                <a:cs typeface="Roboto Light"/>
              </a:rPr>
              <a:t>Website </a:t>
            </a:r>
            <a:r>
              <a:rPr lang="en-US" sz="1400" dirty="0" err="1" smtClean="0">
                <a:latin typeface="Roboto Light"/>
                <a:cs typeface="Roboto Light"/>
              </a:rPr>
              <a:t>Administrasi</a:t>
            </a:r>
            <a:r>
              <a:rPr lang="en-US" sz="1400" dirty="0" smtClean="0">
                <a:latin typeface="Roboto Light"/>
                <a:cs typeface="Roboto Light"/>
              </a:rPr>
              <a:t> (Back-end)</a:t>
            </a:r>
            <a:endParaRPr lang="en-US" sz="1400" dirty="0">
              <a:latin typeface="Roboto Light"/>
              <a:cs typeface="Roboto Light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" y="5407224"/>
            <a:ext cx="9143999" cy="30777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600" spc="-150" dirty="0" err="1" smtClean="0">
                <a:latin typeface="Roboto Light"/>
                <a:cs typeface="Roboto Light"/>
              </a:rPr>
              <a:t>Kelompok</a:t>
            </a:r>
            <a:r>
              <a:rPr lang="en-US" sz="1600" spc="-150" dirty="0" smtClean="0">
                <a:latin typeface="Roboto Light"/>
                <a:cs typeface="Roboto Light"/>
              </a:rPr>
              <a:t> 1   |   </a:t>
            </a:r>
            <a:r>
              <a:rPr lang="en-US" sz="1600" spc="-150" dirty="0" err="1" smtClean="0">
                <a:latin typeface="Roboto Light"/>
                <a:cs typeface="Roboto Light"/>
              </a:rPr>
              <a:t>Perancangan</a:t>
            </a:r>
            <a:r>
              <a:rPr lang="en-US" sz="1600" spc="-150" dirty="0" smtClean="0">
                <a:latin typeface="Roboto Light"/>
                <a:cs typeface="Roboto Light"/>
              </a:rPr>
              <a:t> Web   |   BSI</a:t>
            </a:r>
          </a:p>
        </p:txBody>
      </p:sp>
      <p:sp>
        <p:nvSpPr>
          <p:cNvPr id="58" name="Rectangle 57"/>
          <p:cNvSpPr/>
          <p:nvPr/>
        </p:nvSpPr>
        <p:spPr>
          <a:xfrm>
            <a:off x="4688793" y="2767378"/>
            <a:ext cx="4455207" cy="648076"/>
          </a:xfrm>
          <a:prstGeom prst="rect">
            <a:avLst/>
          </a:prstGeom>
          <a:solidFill>
            <a:srgbClr val="B71D46">
              <a:alpha val="7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pc="-150" dirty="0" err="1" smtClean="0">
                <a:latin typeface="Arial"/>
                <a:cs typeface="Arial"/>
              </a:rPr>
              <a:t>Gambar</a:t>
            </a:r>
            <a:r>
              <a:rPr lang="en-US" spc="-150" dirty="0" smtClean="0">
                <a:latin typeface="Arial"/>
                <a:cs typeface="Arial"/>
              </a:rPr>
              <a:t> </a:t>
            </a:r>
            <a:r>
              <a:rPr lang="en-US" spc="-150" dirty="0" err="1" smtClean="0">
                <a:latin typeface="Arial"/>
                <a:cs typeface="Arial"/>
              </a:rPr>
              <a:t>Rancangan</a:t>
            </a:r>
            <a:r>
              <a:rPr lang="en-US" spc="-150" dirty="0" smtClean="0">
                <a:latin typeface="Arial"/>
                <a:cs typeface="Arial"/>
              </a:rPr>
              <a:t> </a:t>
            </a:r>
            <a:br>
              <a:rPr lang="en-US" spc="-150" dirty="0" smtClean="0">
                <a:latin typeface="Arial"/>
                <a:cs typeface="Arial"/>
              </a:rPr>
            </a:br>
            <a:r>
              <a:rPr lang="en-US" spc="-150" dirty="0" smtClean="0">
                <a:latin typeface="Arial"/>
                <a:cs typeface="Arial"/>
              </a:rPr>
              <a:t>Form </a:t>
            </a:r>
            <a:r>
              <a:rPr lang="en-US" spc="-150" dirty="0" err="1" smtClean="0">
                <a:latin typeface="Arial"/>
                <a:cs typeface="Arial"/>
              </a:rPr>
              <a:t>Kategori</a:t>
            </a:r>
            <a:r>
              <a:rPr lang="en-US" spc="-150" dirty="0" smtClean="0">
                <a:latin typeface="Arial"/>
                <a:cs typeface="Arial"/>
              </a:rPr>
              <a:t> </a:t>
            </a:r>
            <a:r>
              <a:rPr lang="en-US" spc="-150" dirty="0" err="1" smtClean="0">
                <a:latin typeface="Arial"/>
                <a:cs typeface="Arial"/>
              </a:rPr>
              <a:t>Produk</a:t>
            </a:r>
            <a:endParaRPr lang="en-US" spc="-150" dirty="0" smtClean="0">
              <a:latin typeface="Arial"/>
              <a:cs typeface="Arial"/>
            </a:endParaRPr>
          </a:p>
        </p:txBody>
      </p:sp>
      <p:pic>
        <p:nvPicPr>
          <p:cNvPr id="9" name="Picture 8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976178"/>
            <a:ext cx="4927849" cy="4357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172143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" presetClass="entr" presetSubtype="2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4" grpId="0" animBg="1"/>
      <p:bldP spid="5" grpId="0" animBg="1"/>
      <p:bldP spid="58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2940446" y="0"/>
            <a:ext cx="2906715" cy="418643"/>
          </a:xfrm>
          <a:prstGeom prst="rect">
            <a:avLst/>
          </a:prstGeom>
          <a:solidFill>
            <a:schemeClr val="tx1">
              <a:lumMod val="85000"/>
              <a:lumOff val="15000"/>
              <a:alpha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60000"/>
              </a:lnSpc>
            </a:pPr>
            <a:r>
              <a:rPr lang="en-US" sz="2400" b="1" spc="-150" dirty="0" err="1" smtClean="0">
                <a:latin typeface="Arial"/>
                <a:cs typeface="Arial"/>
              </a:rPr>
              <a:t>Tamplate</a:t>
            </a:r>
            <a:r>
              <a:rPr lang="en-US" sz="2400" b="1" spc="-150" dirty="0" smtClean="0">
                <a:latin typeface="Arial"/>
                <a:cs typeface="Arial"/>
              </a:rPr>
              <a:t> Back-End</a:t>
            </a:r>
            <a:endParaRPr lang="en-US" b="1" spc="-150" dirty="0">
              <a:latin typeface="Arial"/>
              <a:cs typeface="Arial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3035138" cy="84044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70000"/>
              </a:lnSpc>
            </a:pPr>
            <a:r>
              <a:rPr lang="en-US" sz="4800" b="1" spc="-150" dirty="0" err="1" smtClean="0">
                <a:latin typeface="Arial"/>
                <a:cs typeface="Arial"/>
              </a:rPr>
              <a:t>R</a:t>
            </a:r>
            <a:r>
              <a:rPr lang="en-US" sz="4000" b="1" spc="-150" dirty="0" err="1" smtClean="0">
                <a:latin typeface="Arial"/>
                <a:cs typeface="Arial"/>
              </a:rPr>
              <a:t>ancangan</a:t>
            </a:r>
            <a:endParaRPr lang="en-US" sz="4000" b="1" spc="-150" dirty="0">
              <a:latin typeface="Arial"/>
              <a:cs typeface="Arial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702315"/>
            <a:ext cx="2823882" cy="27625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60000"/>
              </a:lnSpc>
            </a:pPr>
            <a:r>
              <a:rPr lang="en-US" sz="1400" dirty="0" smtClean="0">
                <a:latin typeface="Roboto Light"/>
                <a:cs typeface="Roboto Light"/>
              </a:rPr>
              <a:t>Website </a:t>
            </a:r>
            <a:r>
              <a:rPr lang="en-US" sz="1400" dirty="0" err="1" smtClean="0">
                <a:latin typeface="Roboto Light"/>
                <a:cs typeface="Roboto Light"/>
              </a:rPr>
              <a:t>Administrasi</a:t>
            </a:r>
            <a:r>
              <a:rPr lang="en-US" sz="1400" dirty="0" smtClean="0">
                <a:latin typeface="Roboto Light"/>
                <a:cs typeface="Roboto Light"/>
              </a:rPr>
              <a:t> (Back-end)</a:t>
            </a:r>
            <a:endParaRPr lang="en-US" sz="1400" dirty="0">
              <a:latin typeface="Roboto Light"/>
              <a:cs typeface="Roboto Light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" y="5407224"/>
            <a:ext cx="9143999" cy="30777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600" spc="-150" dirty="0" err="1" smtClean="0">
                <a:latin typeface="Roboto Light"/>
                <a:cs typeface="Roboto Light"/>
              </a:rPr>
              <a:t>Kelompok</a:t>
            </a:r>
            <a:r>
              <a:rPr lang="en-US" sz="1600" spc="-150" dirty="0" smtClean="0">
                <a:latin typeface="Roboto Light"/>
                <a:cs typeface="Roboto Light"/>
              </a:rPr>
              <a:t> 1   |   </a:t>
            </a:r>
            <a:r>
              <a:rPr lang="en-US" sz="1600" spc="-150" dirty="0" err="1" smtClean="0">
                <a:latin typeface="Roboto Light"/>
                <a:cs typeface="Roboto Light"/>
              </a:rPr>
              <a:t>Perancangan</a:t>
            </a:r>
            <a:r>
              <a:rPr lang="en-US" sz="1600" spc="-150" dirty="0" smtClean="0">
                <a:latin typeface="Roboto Light"/>
                <a:cs typeface="Roboto Light"/>
              </a:rPr>
              <a:t> Web   |   BSI</a:t>
            </a:r>
          </a:p>
        </p:txBody>
      </p:sp>
      <p:sp>
        <p:nvSpPr>
          <p:cNvPr id="58" name="Rectangle 57"/>
          <p:cNvSpPr/>
          <p:nvPr/>
        </p:nvSpPr>
        <p:spPr>
          <a:xfrm>
            <a:off x="4688793" y="2767378"/>
            <a:ext cx="4455207" cy="648076"/>
          </a:xfrm>
          <a:prstGeom prst="rect">
            <a:avLst/>
          </a:prstGeom>
          <a:solidFill>
            <a:srgbClr val="B71D46">
              <a:alpha val="7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pc="-150" dirty="0" err="1" smtClean="0">
                <a:latin typeface="Arial"/>
                <a:cs typeface="Arial"/>
              </a:rPr>
              <a:t>Gambar</a:t>
            </a:r>
            <a:r>
              <a:rPr lang="en-US" spc="-150" dirty="0" smtClean="0">
                <a:latin typeface="Arial"/>
                <a:cs typeface="Arial"/>
              </a:rPr>
              <a:t> </a:t>
            </a:r>
            <a:r>
              <a:rPr lang="en-US" spc="-150" dirty="0" err="1" smtClean="0">
                <a:latin typeface="Arial"/>
                <a:cs typeface="Arial"/>
              </a:rPr>
              <a:t>Rancangan</a:t>
            </a:r>
            <a:r>
              <a:rPr lang="en-US" spc="-150" dirty="0" smtClean="0">
                <a:latin typeface="Arial"/>
                <a:cs typeface="Arial"/>
              </a:rPr>
              <a:t> </a:t>
            </a:r>
            <a:br>
              <a:rPr lang="en-US" spc="-150" dirty="0" smtClean="0">
                <a:latin typeface="Arial"/>
                <a:cs typeface="Arial"/>
              </a:rPr>
            </a:br>
            <a:r>
              <a:rPr lang="en-US" spc="-150" dirty="0" smtClean="0">
                <a:latin typeface="Arial"/>
                <a:cs typeface="Arial"/>
              </a:rPr>
              <a:t>Form </a:t>
            </a:r>
            <a:r>
              <a:rPr lang="en-US" spc="-150" dirty="0" err="1" smtClean="0">
                <a:latin typeface="Arial"/>
                <a:cs typeface="Arial"/>
              </a:rPr>
              <a:t>Kombinasi</a:t>
            </a:r>
            <a:r>
              <a:rPr lang="en-US" spc="-150" dirty="0" smtClean="0">
                <a:latin typeface="Arial"/>
                <a:cs typeface="Arial"/>
              </a:rPr>
              <a:t> </a:t>
            </a:r>
            <a:r>
              <a:rPr lang="en-US" spc="-150" dirty="0" err="1" smtClean="0">
                <a:latin typeface="Arial"/>
                <a:cs typeface="Arial"/>
              </a:rPr>
              <a:t>Produk</a:t>
            </a:r>
            <a:endParaRPr lang="en-US" spc="-150" dirty="0" smtClean="0">
              <a:latin typeface="Arial"/>
              <a:cs typeface="Arial"/>
            </a:endParaRPr>
          </a:p>
        </p:txBody>
      </p:sp>
      <p:pic>
        <p:nvPicPr>
          <p:cNvPr id="8" name="Picture 7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83798"/>
            <a:ext cx="4927848" cy="4372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367667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" presetClass="entr" presetSubtype="2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4" grpId="0" animBg="1"/>
      <p:bldP spid="5" grpId="0" animBg="1"/>
      <p:bldP spid="58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2940446" y="0"/>
            <a:ext cx="2906715" cy="418643"/>
          </a:xfrm>
          <a:prstGeom prst="rect">
            <a:avLst/>
          </a:prstGeom>
          <a:solidFill>
            <a:schemeClr val="tx1">
              <a:lumMod val="85000"/>
              <a:lumOff val="15000"/>
              <a:alpha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60000"/>
              </a:lnSpc>
            </a:pPr>
            <a:r>
              <a:rPr lang="en-US" sz="2400" b="1" spc="-150" dirty="0" err="1" smtClean="0">
                <a:latin typeface="Arial"/>
                <a:cs typeface="Arial"/>
              </a:rPr>
              <a:t>Tamplate</a:t>
            </a:r>
            <a:r>
              <a:rPr lang="en-US" sz="2400" b="1" spc="-150" dirty="0" smtClean="0">
                <a:latin typeface="Arial"/>
                <a:cs typeface="Arial"/>
              </a:rPr>
              <a:t> Back-End</a:t>
            </a:r>
            <a:endParaRPr lang="en-US" b="1" spc="-150" dirty="0">
              <a:latin typeface="Arial"/>
              <a:cs typeface="Arial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3035138" cy="84044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70000"/>
              </a:lnSpc>
            </a:pPr>
            <a:r>
              <a:rPr lang="en-US" sz="4800" b="1" spc="-150" dirty="0" err="1" smtClean="0">
                <a:latin typeface="Arial"/>
                <a:cs typeface="Arial"/>
              </a:rPr>
              <a:t>R</a:t>
            </a:r>
            <a:r>
              <a:rPr lang="en-US" sz="4000" b="1" spc="-150" dirty="0" err="1" smtClean="0">
                <a:latin typeface="Arial"/>
                <a:cs typeface="Arial"/>
              </a:rPr>
              <a:t>ancangan</a:t>
            </a:r>
            <a:endParaRPr lang="en-US" sz="4000" b="1" spc="-150" dirty="0">
              <a:latin typeface="Arial"/>
              <a:cs typeface="Arial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702315"/>
            <a:ext cx="2823882" cy="27625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60000"/>
              </a:lnSpc>
            </a:pPr>
            <a:r>
              <a:rPr lang="en-US" sz="1400" dirty="0" smtClean="0">
                <a:latin typeface="Roboto Light"/>
                <a:cs typeface="Roboto Light"/>
              </a:rPr>
              <a:t>Website </a:t>
            </a:r>
            <a:r>
              <a:rPr lang="en-US" sz="1400" dirty="0" err="1" smtClean="0">
                <a:latin typeface="Roboto Light"/>
                <a:cs typeface="Roboto Light"/>
              </a:rPr>
              <a:t>Administrasi</a:t>
            </a:r>
            <a:r>
              <a:rPr lang="en-US" sz="1400" dirty="0" smtClean="0">
                <a:latin typeface="Roboto Light"/>
                <a:cs typeface="Roboto Light"/>
              </a:rPr>
              <a:t> (Back-end)</a:t>
            </a:r>
            <a:endParaRPr lang="en-US" sz="1400" dirty="0">
              <a:latin typeface="Roboto Light"/>
              <a:cs typeface="Roboto Light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" y="5407224"/>
            <a:ext cx="9143999" cy="30777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600" spc="-150" dirty="0" err="1" smtClean="0">
                <a:latin typeface="Roboto Light"/>
                <a:cs typeface="Roboto Light"/>
              </a:rPr>
              <a:t>Kelompok</a:t>
            </a:r>
            <a:r>
              <a:rPr lang="en-US" sz="1600" spc="-150" dirty="0" smtClean="0">
                <a:latin typeface="Roboto Light"/>
                <a:cs typeface="Roboto Light"/>
              </a:rPr>
              <a:t> 1   |   </a:t>
            </a:r>
            <a:r>
              <a:rPr lang="en-US" sz="1600" spc="-150" dirty="0" err="1" smtClean="0">
                <a:latin typeface="Roboto Light"/>
                <a:cs typeface="Roboto Light"/>
              </a:rPr>
              <a:t>Perancangan</a:t>
            </a:r>
            <a:r>
              <a:rPr lang="en-US" sz="1600" spc="-150" dirty="0" smtClean="0">
                <a:latin typeface="Roboto Light"/>
                <a:cs typeface="Roboto Light"/>
              </a:rPr>
              <a:t> Web   |   BSI</a:t>
            </a:r>
          </a:p>
        </p:txBody>
      </p:sp>
      <p:sp>
        <p:nvSpPr>
          <p:cNvPr id="58" name="Rectangle 57"/>
          <p:cNvSpPr/>
          <p:nvPr/>
        </p:nvSpPr>
        <p:spPr>
          <a:xfrm>
            <a:off x="4688793" y="2767378"/>
            <a:ext cx="4455207" cy="648076"/>
          </a:xfrm>
          <a:prstGeom prst="rect">
            <a:avLst/>
          </a:prstGeom>
          <a:solidFill>
            <a:srgbClr val="B71D46">
              <a:alpha val="7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pc="-150" dirty="0" err="1" smtClean="0">
                <a:latin typeface="Arial"/>
                <a:cs typeface="Arial"/>
              </a:rPr>
              <a:t>Gambar</a:t>
            </a:r>
            <a:r>
              <a:rPr lang="en-US" spc="-150" dirty="0" smtClean="0">
                <a:latin typeface="Arial"/>
                <a:cs typeface="Arial"/>
              </a:rPr>
              <a:t> </a:t>
            </a:r>
            <a:r>
              <a:rPr lang="en-US" spc="-150" dirty="0" err="1" smtClean="0">
                <a:latin typeface="Arial"/>
                <a:cs typeface="Arial"/>
              </a:rPr>
              <a:t>Rancangan</a:t>
            </a:r>
            <a:r>
              <a:rPr lang="en-US" spc="-150" dirty="0" smtClean="0">
                <a:latin typeface="Arial"/>
                <a:cs typeface="Arial"/>
              </a:rPr>
              <a:t> </a:t>
            </a:r>
            <a:br>
              <a:rPr lang="en-US" spc="-150" dirty="0" smtClean="0">
                <a:latin typeface="Arial"/>
                <a:cs typeface="Arial"/>
              </a:rPr>
            </a:br>
            <a:r>
              <a:rPr lang="en-US" spc="-150" dirty="0" smtClean="0">
                <a:latin typeface="Arial"/>
                <a:cs typeface="Arial"/>
              </a:rPr>
              <a:t>Form </a:t>
            </a:r>
            <a:r>
              <a:rPr lang="en-US" spc="-150" dirty="0" err="1" smtClean="0">
                <a:latin typeface="Arial"/>
                <a:cs typeface="Arial"/>
              </a:rPr>
              <a:t>Stok</a:t>
            </a:r>
            <a:r>
              <a:rPr lang="en-US" spc="-150" dirty="0" smtClean="0">
                <a:latin typeface="Arial"/>
                <a:cs typeface="Arial"/>
              </a:rPr>
              <a:t> </a:t>
            </a:r>
            <a:r>
              <a:rPr lang="en-US" spc="-150" dirty="0" err="1" smtClean="0">
                <a:latin typeface="Arial"/>
                <a:cs typeface="Arial"/>
              </a:rPr>
              <a:t>Produk</a:t>
            </a:r>
            <a:endParaRPr lang="en-US" spc="-150" dirty="0" smtClean="0">
              <a:latin typeface="Arial"/>
              <a:cs typeface="Arial"/>
            </a:endParaRPr>
          </a:p>
        </p:txBody>
      </p:sp>
      <p:pic>
        <p:nvPicPr>
          <p:cNvPr id="9" name="Picture 8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8846" y="929702"/>
            <a:ext cx="5131634" cy="4578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756280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" presetClass="entr" presetSubtype="2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4" grpId="0" animBg="1"/>
      <p:bldP spid="5" grpId="0" animBg="1"/>
      <p:bldP spid="58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2940446" y="0"/>
            <a:ext cx="2906715" cy="418643"/>
          </a:xfrm>
          <a:prstGeom prst="rect">
            <a:avLst/>
          </a:prstGeom>
          <a:solidFill>
            <a:schemeClr val="tx1">
              <a:lumMod val="85000"/>
              <a:lumOff val="15000"/>
              <a:alpha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60000"/>
              </a:lnSpc>
            </a:pPr>
            <a:r>
              <a:rPr lang="en-US" sz="2400" b="1" spc="-150" dirty="0" err="1" smtClean="0">
                <a:latin typeface="Arial"/>
                <a:cs typeface="Arial"/>
              </a:rPr>
              <a:t>Tamplate</a:t>
            </a:r>
            <a:r>
              <a:rPr lang="en-US" sz="2400" b="1" spc="-150" dirty="0" smtClean="0">
                <a:latin typeface="Arial"/>
                <a:cs typeface="Arial"/>
              </a:rPr>
              <a:t> Back-End</a:t>
            </a:r>
            <a:endParaRPr lang="en-US" b="1" spc="-150" dirty="0">
              <a:latin typeface="Arial"/>
              <a:cs typeface="Arial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3035138" cy="84044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70000"/>
              </a:lnSpc>
            </a:pPr>
            <a:r>
              <a:rPr lang="en-US" sz="4800" b="1" spc="-150" dirty="0" err="1" smtClean="0">
                <a:latin typeface="Arial"/>
                <a:cs typeface="Arial"/>
              </a:rPr>
              <a:t>R</a:t>
            </a:r>
            <a:r>
              <a:rPr lang="en-US" sz="4000" b="1" spc="-150" dirty="0" err="1" smtClean="0">
                <a:latin typeface="Arial"/>
                <a:cs typeface="Arial"/>
              </a:rPr>
              <a:t>ancangan</a:t>
            </a:r>
            <a:endParaRPr lang="en-US" sz="4000" b="1" spc="-150" dirty="0">
              <a:latin typeface="Arial"/>
              <a:cs typeface="Arial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702315"/>
            <a:ext cx="2823882" cy="27625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60000"/>
              </a:lnSpc>
            </a:pPr>
            <a:r>
              <a:rPr lang="en-US" sz="1400" dirty="0" smtClean="0">
                <a:latin typeface="Roboto Light"/>
                <a:cs typeface="Roboto Light"/>
              </a:rPr>
              <a:t>Website </a:t>
            </a:r>
            <a:r>
              <a:rPr lang="en-US" sz="1400" dirty="0" err="1" smtClean="0">
                <a:latin typeface="Roboto Light"/>
                <a:cs typeface="Roboto Light"/>
              </a:rPr>
              <a:t>Administrasi</a:t>
            </a:r>
            <a:r>
              <a:rPr lang="en-US" sz="1400" dirty="0" smtClean="0">
                <a:latin typeface="Roboto Light"/>
                <a:cs typeface="Roboto Light"/>
              </a:rPr>
              <a:t> (Back-end)</a:t>
            </a:r>
            <a:endParaRPr lang="en-US" sz="1400" dirty="0">
              <a:latin typeface="Roboto Light"/>
              <a:cs typeface="Roboto Light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" y="5407224"/>
            <a:ext cx="9143999" cy="30777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600" spc="-150" dirty="0" err="1" smtClean="0">
                <a:latin typeface="Roboto Light"/>
                <a:cs typeface="Roboto Light"/>
              </a:rPr>
              <a:t>Kelompok</a:t>
            </a:r>
            <a:r>
              <a:rPr lang="en-US" sz="1600" spc="-150" dirty="0" smtClean="0">
                <a:latin typeface="Roboto Light"/>
                <a:cs typeface="Roboto Light"/>
              </a:rPr>
              <a:t> 1   |   </a:t>
            </a:r>
            <a:r>
              <a:rPr lang="en-US" sz="1600" spc="-150" dirty="0" err="1" smtClean="0">
                <a:latin typeface="Roboto Light"/>
                <a:cs typeface="Roboto Light"/>
              </a:rPr>
              <a:t>Perancangan</a:t>
            </a:r>
            <a:r>
              <a:rPr lang="en-US" sz="1600" spc="-150" dirty="0" smtClean="0">
                <a:latin typeface="Roboto Light"/>
                <a:cs typeface="Roboto Light"/>
              </a:rPr>
              <a:t> Web   |   BSI</a:t>
            </a:r>
          </a:p>
        </p:txBody>
      </p:sp>
      <p:sp>
        <p:nvSpPr>
          <p:cNvPr id="58" name="Rectangle 57"/>
          <p:cNvSpPr/>
          <p:nvPr/>
        </p:nvSpPr>
        <p:spPr>
          <a:xfrm>
            <a:off x="4688793" y="2767378"/>
            <a:ext cx="4455207" cy="648076"/>
          </a:xfrm>
          <a:prstGeom prst="rect">
            <a:avLst/>
          </a:prstGeom>
          <a:solidFill>
            <a:srgbClr val="B71D46">
              <a:alpha val="7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pc="-150" dirty="0" err="1" smtClean="0">
                <a:latin typeface="Arial"/>
                <a:cs typeface="Arial"/>
              </a:rPr>
              <a:t>Gambar</a:t>
            </a:r>
            <a:r>
              <a:rPr lang="en-US" spc="-150" dirty="0" smtClean="0">
                <a:latin typeface="Arial"/>
                <a:cs typeface="Arial"/>
              </a:rPr>
              <a:t> </a:t>
            </a:r>
            <a:r>
              <a:rPr lang="en-US" spc="-150" dirty="0" err="1" smtClean="0">
                <a:latin typeface="Arial"/>
                <a:cs typeface="Arial"/>
              </a:rPr>
              <a:t>Rancangan</a:t>
            </a:r>
            <a:r>
              <a:rPr lang="en-US" spc="-150" dirty="0" smtClean="0">
                <a:latin typeface="Arial"/>
                <a:cs typeface="Arial"/>
              </a:rPr>
              <a:t> </a:t>
            </a:r>
            <a:br>
              <a:rPr lang="en-US" spc="-150" dirty="0" smtClean="0">
                <a:latin typeface="Arial"/>
                <a:cs typeface="Arial"/>
              </a:rPr>
            </a:br>
            <a:r>
              <a:rPr lang="en-US" spc="-150" dirty="0" smtClean="0">
                <a:latin typeface="Arial"/>
                <a:cs typeface="Arial"/>
              </a:rPr>
              <a:t>Form </a:t>
            </a:r>
            <a:r>
              <a:rPr lang="en-US" spc="-150" dirty="0" err="1" smtClean="0">
                <a:latin typeface="Arial"/>
                <a:cs typeface="Arial"/>
              </a:rPr>
              <a:t>Gambar</a:t>
            </a:r>
            <a:r>
              <a:rPr lang="en-US" spc="-150" dirty="0" smtClean="0">
                <a:latin typeface="Arial"/>
                <a:cs typeface="Arial"/>
              </a:rPr>
              <a:t> </a:t>
            </a:r>
            <a:r>
              <a:rPr lang="en-US" spc="-150" dirty="0" err="1" smtClean="0">
                <a:latin typeface="Arial"/>
                <a:cs typeface="Arial"/>
              </a:rPr>
              <a:t>Produk</a:t>
            </a:r>
            <a:endParaRPr lang="en-US" spc="-150" dirty="0" smtClean="0">
              <a:latin typeface="Arial"/>
              <a:cs typeface="Arial"/>
            </a:endParaRPr>
          </a:p>
        </p:txBody>
      </p:sp>
      <p:pic>
        <p:nvPicPr>
          <p:cNvPr id="8" name="Picture 7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83798"/>
            <a:ext cx="4942790" cy="4387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447151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" presetClass="entr" presetSubtype="2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4" grpId="0" animBg="1"/>
      <p:bldP spid="5" grpId="0" animBg="1"/>
      <p:bldP spid="58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7E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56746" y="1140958"/>
            <a:ext cx="844855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900" spc="300" dirty="0" smtClean="0">
                <a:solidFill>
                  <a:srgbClr val="FFFFFF"/>
                </a:solidFill>
                <a:latin typeface="Arial Black"/>
                <a:cs typeface="Arial Black"/>
              </a:rPr>
              <a:t>“</a:t>
            </a:r>
            <a:endParaRPr lang="en-US" sz="8000" spc="300" dirty="0">
              <a:solidFill>
                <a:srgbClr val="FFFFFF"/>
              </a:solidFill>
              <a:latin typeface="Arial Black"/>
              <a:cs typeface="Arial Black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017403" y="2374405"/>
            <a:ext cx="4451725" cy="50030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sz="2800" b="1" dirty="0" err="1" smtClean="0">
                <a:solidFill>
                  <a:srgbClr val="307ED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Perancangan</a:t>
            </a:r>
            <a:r>
              <a:rPr lang="en-US" sz="2800" b="1" dirty="0" smtClean="0">
                <a:solidFill>
                  <a:srgbClr val="307ED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 smtClean="0">
                <a:solidFill>
                  <a:srgbClr val="307ED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Antar</a:t>
            </a:r>
            <a:r>
              <a:rPr lang="en-US" sz="2800" b="1" dirty="0" smtClean="0">
                <a:solidFill>
                  <a:srgbClr val="307ED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b="1" dirty="0" err="1" smtClean="0">
                <a:solidFill>
                  <a:srgbClr val="307ED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Muka</a:t>
            </a:r>
            <a:endParaRPr lang="en-US" sz="2800" b="1" dirty="0">
              <a:solidFill>
                <a:srgbClr val="307ED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Chevron 8"/>
          <p:cNvSpPr/>
          <p:nvPr/>
        </p:nvSpPr>
        <p:spPr>
          <a:xfrm>
            <a:off x="8297333" y="4924778"/>
            <a:ext cx="620889" cy="522111"/>
          </a:xfrm>
          <a:prstGeom prst="chevron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121991" y="2874708"/>
            <a:ext cx="32414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 smtClean="0">
                <a:solidFill>
                  <a:schemeClr val="bg1"/>
                </a:solidFill>
                <a:latin typeface="Arial"/>
                <a:cs typeface="Arial"/>
              </a:rPr>
              <a:t>Rancangan</a:t>
            </a:r>
            <a:r>
              <a:rPr lang="en-US" i="1" dirty="0" smtClean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i="1" dirty="0" err="1" smtClean="0">
                <a:solidFill>
                  <a:schemeClr val="bg1"/>
                </a:solidFill>
                <a:latin typeface="Arial"/>
                <a:cs typeface="Arial"/>
              </a:rPr>
              <a:t>Struktur</a:t>
            </a:r>
            <a:r>
              <a:rPr lang="en-US" i="1" dirty="0" smtClean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en-US" i="1" dirty="0" err="1" smtClean="0">
                <a:solidFill>
                  <a:schemeClr val="bg1"/>
                </a:solidFill>
                <a:latin typeface="Arial"/>
                <a:cs typeface="Arial"/>
              </a:rPr>
              <a:t>Navigasi</a:t>
            </a:r>
            <a:endParaRPr lang="en-US" i="1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97377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" presetClass="entr" presetSubtype="8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9" grpId="0" animBg="1"/>
      <p:bldP spid="2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2940446" y="0"/>
            <a:ext cx="3275083" cy="418643"/>
          </a:xfrm>
          <a:prstGeom prst="rect">
            <a:avLst/>
          </a:prstGeom>
          <a:solidFill>
            <a:schemeClr val="tx1">
              <a:lumMod val="85000"/>
              <a:lumOff val="15000"/>
              <a:alpha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sz="2400" spc="-150" dirty="0" smtClean="0">
                <a:latin typeface="Arial"/>
                <a:cs typeface="Arial"/>
              </a:rPr>
              <a:t>Flow </a:t>
            </a:r>
            <a:r>
              <a:rPr lang="en-US" sz="2400" spc="-150" dirty="0" err="1" smtClean="0">
                <a:latin typeface="Arial"/>
                <a:cs typeface="Arial"/>
              </a:rPr>
              <a:t>Struktur</a:t>
            </a:r>
            <a:r>
              <a:rPr lang="en-US" sz="2400" spc="-150" dirty="0" smtClean="0">
                <a:latin typeface="Arial"/>
                <a:cs typeface="Arial"/>
              </a:rPr>
              <a:t> </a:t>
            </a:r>
            <a:r>
              <a:rPr lang="en-US" sz="2400" spc="-150" dirty="0" err="1" smtClean="0">
                <a:latin typeface="Arial"/>
                <a:cs typeface="Arial"/>
              </a:rPr>
              <a:t>Navigasi</a:t>
            </a:r>
            <a:endParaRPr lang="en-US" spc="-150" dirty="0">
              <a:latin typeface="Arial"/>
              <a:cs typeface="Arial"/>
            </a:endParaRPr>
          </a:p>
        </p:txBody>
      </p:sp>
      <p:pic>
        <p:nvPicPr>
          <p:cNvPr id="9" name="Picture 8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9060" y="555357"/>
            <a:ext cx="7485528" cy="4851867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0"/>
            <a:ext cx="3035138" cy="84044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70000"/>
              </a:lnSpc>
            </a:pPr>
            <a:r>
              <a:rPr lang="en-US" sz="4800" b="1" spc="-150" dirty="0" err="1" smtClean="0">
                <a:latin typeface="Arial"/>
                <a:cs typeface="Arial"/>
              </a:rPr>
              <a:t>R</a:t>
            </a:r>
            <a:r>
              <a:rPr lang="en-US" sz="4000" b="1" spc="-150" dirty="0" err="1" smtClean="0">
                <a:latin typeface="Arial"/>
                <a:cs typeface="Arial"/>
              </a:rPr>
              <a:t>ancangan</a:t>
            </a:r>
            <a:endParaRPr lang="en-US" sz="4000" b="1" spc="-150" dirty="0">
              <a:latin typeface="Arial"/>
              <a:cs typeface="Arial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702315"/>
            <a:ext cx="1628588" cy="27625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60000"/>
              </a:lnSpc>
            </a:pPr>
            <a:r>
              <a:rPr lang="en-US" sz="1400" dirty="0" err="1" smtClean="0">
                <a:latin typeface="Roboto Light"/>
                <a:cs typeface="Roboto Light"/>
              </a:rPr>
              <a:t>Struktur</a:t>
            </a:r>
            <a:r>
              <a:rPr lang="en-US" sz="1400" dirty="0" smtClean="0">
                <a:latin typeface="Roboto Light"/>
                <a:cs typeface="Roboto Light"/>
              </a:rPr>
              <a:t> </a:t>
            </a:r>
            <a:r>
              <a:rPr lang="en-US" sz="1400" dirty="0" err="1" smtClean="0">
                <a:latin typeface="Roboto Light"/>
                <a:cs typeface="Roboto Light"/>
              </a:rPr>
              <a:t>Navigasi</a:t>
            </a:r>
            <a:endParaRPr lang="en-US" sz="1400" dirty="0">
              <a:latin typeface="Roboto Light"/>
              <a:cs typeface="Roboto Light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" y="5407224"/>
            <a:ext cx="9143999" cy="30777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600" spc="-150" dirty="0" err="1" smtClean="0">
                <a:latin typeface="Roboto Light"/>
                <a:cs typeface="Roboto Light"/>
              </a:rPr>
              <a:t>Kelompok</a:t>
            </a:r>
            <a:r>
              <a:rPr lang="en-US" sz="1600" spc="-150" dirty="0" smtClean="0">
                <a:latin typeface="Roboto Light"/>
                <a:cs typeface="Roboto Light"/>
              </a:rPr>
              <a:t> 1   |   </a:t>
            </a:r>
            <a:r>
              <a:rPr lang="en-US" sz="1600" spc="-150" dirty="0" err="1" smtClean="0">
                <a:latin typeface="Roboto Light"/>
                <a:cs typeface="Roboto Light"/>
              </a:rPr>
              <a:t>Perancangan</a:t>
            </a:r>
            <a:r>
              <a:rPr lang="en-US" sz="1600" spc="-150" dirty="0" smtClean="0">
                <a:latin typeface="Roboto Light"/>
                <a:cs typeface="Roboto Light"/>
              </a:rPr>
              <a:t> Web   |   BSI</a:t>
            </a:r>
          </a:p>
        </p:txBody>
      </p:sp>
      <p:sp>
        <p:nvSpPr>
          <p:cNvPr id="58" name="Rectangle 57"/>
          <p:cNvSpPr/>
          <p:nvPr/>
        </p:nvSpPr>
        <p:spPr>
          <a:xfrm>
            <a:off x="1" y="4221340"/>
            <a:ext cx="4455207" cy="648076"/>
          </a:xfrm>
          <a:prstGeom prst="rect">
            <a:avLst/>
          </a:prstGeom>
          <a:solidFill>
            <a:srgbClr val="DA141F">
              <a:alpha val="7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pc="-150" dirty="0" err="1" smtClean="0">
                <a:latin typeface="Arial"/>
                <a:cs typeface="Arial"/>
              </a:rPr>
              <a:t>Gambar</a:t>
            </a:r>
            <a:r>
              <a:rPr lang="en-US" spc="-150" dirty="0" smtClean="0">
                <a:latin typeface="Arial"/>
                <a:cs typeface="Arial"/>
              </a:rPr>
              <a:t> </a:t>
            </a:r>
            <a:r>
              <a:rPr lang="en-US" spc="-150" dirty="0" err="1" smtClean="0">
                <a:latin typeface="Arial"/>
                <a:cs typeface="Arial"/>
              </a:rPr>
              <a:t>Struktur</a:t>
            </a:r>
            <a:r>
              <a:rPr lang="en-US" spc="-150" dirty="0" smtClean="0">
                <a:latin typeface="Arial"/>
                <a:cs typeface="Arial"/>
              </a:rPr>
              <a:t> </a:t>
            </a:r>
            <a:r>
              <a:rPr lang="en-US" spc="-150" dirty="0" err="1" smtClean="0">
                <a:latin typeface="Arial"/>
                <a:cs typeface="Arial"/>
              </a:rPr>
              <a:t>Navigasi</a:t>
            </a:r>
            <a:r>
              <a:rPr lang="en-US" spc="-150" dirty="0" smtClean="0">
                <a:latin typeface="Arial"/>
                <a:cs typeface="Arial"/>
              </a:rPr>
              <a:t> Website </a:t>
            </a:r>
            <a:r>
              <a:rPr lang="en-US" spc="-150" dirty="0" err="1" smtClean="0">
                <a:latin typeface="Arial"/>
                <a:cs typeface="Arial"/>
              </a:rPr>
              <a:t>Pengunjung</a:t>
            </a:r>
            <a:endParaRPr lang="en-US" spc="-150" dirty="0" smtClean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0935805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" presetClass="entr" presetSubtype="8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000"/>
                            </p:stCondLst>
                            <p:childTnLst>
                              <p:par>
                                <p:cTn id="27" presetID="26" presetClass="emph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10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9" dur="50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4" grpId="0" animBg="1"/>
      <p:bldP spid="5" grpId="0" animBg="1"/>
      <p:bldP spid="58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2940446" y="0"/>
            <a:ext cx="3275083" cy="418643"/>
          </a:xfrm>
          <a:prstGeom prst="rect">
            <a:avLst/>
          </a:prstGeom>
          <a:solidFill>
            <a:schemeClr val="tx1">
              <a:lumMod val="85000"/>
              <a:lumOff val="15000"/>
              <a:alpha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sz="2400" spc="-150" dirty="0" smtClean="0">
                <a:latin typeface="Arial"/>
                <a:cs typeface="Arial"/>
              </a:rPr>
              <a:t>Flow </a:t>
            </a:r>
            <a:r>
              <a:rPr lang="en-US" sz="2400" spc="-150" dirty="0" err="1" smtClean="0">
                <a:latin typeface="Arial"/>
                <a:cs typeface="Arial"/>
              </a:rPr>
              <a:t>Struktur</a:t>
            </a:r>
            <a:r>
              <a:rPr lang="en-US" sz="2400" spc="-150" dirty="0" smtClean="0">
                <a:latin typeface="Arial"/>
                <a:cs typeface="Arial"/>
              </a:rPr>
              <a:t> </a:t>
            </a:r>
            <a:r>
              <a:rPr lang="en-US" sz="2400" spc="-150" dirty="0" err="1" smtClean="0">
                <a:latin typeface="Arial"/>
                <a:cs typeface="Arial"/>
              </a:rPr>
              <a:t>Navigasi</a:t>
            </a:r>
            <a:endParaRPr lang="en-US" spc="-150" dirty="0">
              <a:latin typeface="Arial"/>
              <a:cs typeface="Arial"/>
            </a:endParaRPr>
          </a:p>
        </p:txBody>
      </p:sp>
      <p:pic>
        <p:nvPicPr>
          <p:cNvPr id="8" name="Picture 7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235" y="555357"/>
            <a:ext cx="8113059" cy="471887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0"/>
            <a:ext cx="3035138" cy="84044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70000"/>
              </a:lnSpc>
            </a:pPr>
            <a:r>
              <a:rPr lang="en-US" sz="4800" b="1" spc="-150" dirty="0" err="1" smtClean="0">
                <a:latin typeface="Arial"/>
                <a:cs typeface="Arial"/>
              </a:rPr>
              <a:t>R</a:t>
            </a:r>
            <a:r>
              <a:rPr lang="en-US" sz="4000" b="1" spc="-150" dirty="0" err="1" smtClean="0">
                <a:latin typeface="Arial"/>
                <a:cs typeface="Arial"/>
              </a:rPr>
              <a:t>ancangan</a:t>
            </a:r>
            <a:endParaRPr lang="en-US" sz="4000" b="1" spc="-150" dirty="0">
              <a:latin typeface="Arial"/>
              <a:cs typeface="Arial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702315"/>
            <a:ext cx="1628588" cy="27625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60000"/>
              </a:lnSpc>
            </a:pPr>
            <a:r>
              <a:rPr lang="en-US" sz="1400" dirty="0" err="1" smtClean="0">
                <a:latin typeface="Roboto Light"/>
                <a:cs typeface="Roboto Light"/>
              </a:rPr>
              <a:t>Struktur</a:t>
            </a:r>
            <a:r>
              <a:rPr lang="en-US" sz="1400" dirty="0" smtClean="0">
                <a:latin typeface="Roboto Light"/>
                <a:cs typeface="Roboto Light"/>
              </a:rPr>
              <a:t> </a:t>
            </a:r>
            <a:r>
              <a:rPr lang="en-US" sz="1400" dirty="0" err="1" smtClean="0">
                <a:latin typeface="Roboto Light"/>
                <a:cs typeface="Roboto Light"/>
              </a:rPr>
              <a:t>Navigasi</a:t>
            </a:r>
            <a:endParaRPr lang="en-US" sz="1400" dirty="0">
              <a:latin typeface="Roboto Light"/>
              <a:cs typeface="Roboto Light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" y="5407224"/>
            <a:ext cx="9143999" cy="30777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600" spc="-150" dirty="0" err="1" smtClean="0">
                <a:latin typeface="Roboto Light"/>
                <a:cs typeface="Roboto Light"/>
              </a:rPr>
              <a:t>Kelompok</a:t>
            </a:r>
            <a:r>
              <a:rPr lang="en-US" sz="1600" spc="-150" dirty="0" smtClean="0">
                <a:latin typeface="Roboto Light"/>
                <a:cs typeface="Roboto Light"/>
              </a:rPr>
              <a:t> 1   |   </a:t>
            </a:r>
            <a:r>
              <a:rPr lang="en-US" sz="1600" spc="-150" dirty="0" err="1" smtClean="0">
                <a:latin typeface="Roboto Light"/>
                <a:cs typeface="Roboto Light"/>
              </a:rPr>
              <a:t>Perancangan</a:t>
            </a:r>
            <a:r>
              <a:rPr lang="en-US" sz="1600" spc="-150" dirty="0" smtClean="0">
                <a:latin typeface="Roboto Light"/>
                <a:cs typeface="Roboto Light"/>
              </a:rPr>
              <a:t> Web   |   BSI</a:t>
            </a:r>
          </a:p>
        </p:txBody>
      </p:sp>
      <p:sp>
        <p:nvSpPr>
          <p:cNvPr id="58" name="Rectangle 57"/>
          <p:cNvSpPr/>
          <p:nvPr/>
        </p:nvSpPr>
        <p:spPr>
          <a:xfrm>
            <a:off x="4688793" y="4221340"/>
            <a:ext cx="4455207" cy="648076"/>
          </a:xfrm>
          <a:prstGeom prst="rect">
            <a:avLst/>
          </a:prstGeom>
          <a:solidFill>
            <a:srgbClr val="DA141F">
              <a:alpha val="7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pc="-150" dirty="0" err="1" smtClean="0">
                <a:latin typeface="Arial"/>
                <a:cs typeface="Arial"/>
              </a:rPr>
              <a:t>Gambar</a:t>
            </a:r>
            <a:r>
              <a:rPr lang="en-US" spc="-150" dirty="0" smtClean="0">
                <a:latin typeface="Arial"/>
                <a:cs typeface="Arial"/>
              </a:rPr>
              <a:t> </a:t>
            </a:r>
            <a:r>
              <a:rPr lang="en-US" spc="-150" dirty="0" err="1" smtClean="0">
                <a:latin typeface="Arial"/>
                <a:cs typeface="Arial"/>
              </a:rPr>
              <a:t>Struktur</a:t>
            </a:r>
            <a:r>
              <a:rPr lang="en-US" spc="-150" dirty="0" smtClean="0">
                <a:latin typeface="Arial"/>
                <a:cs typeface="Arial"/>
              </a:rPr>
              <a:t> </a:t>
            </a:r>
            <a:r>
              <a:rPr lang="en-US" spc="-150" dirty="0" err="1" smtClean="0">
                <a:latin typeface="Arial"/>
                <a:cs typeface="Arial"/>
              </a:rPr>
              <a:t>Navigasi</a:t>
            </a:r>
            <a:r>
              <a:rPr lang="en-US" spc="-150" dirty="0" smtClean="0">
                <a:latin typeface="Arial"/>
                <a:cs typeface="Arial"/>
              </a:rPr>
              <a:t> Website </a:t>
            </a:r>
            <a:r>
              <a:rPr lang="en-US" spc="-150" dirty="0" err="1" smtClean="0">
                <a:latin typeface="Arial"/>
                <a:cs typeface="Arial"/>
              </a:rPr>
              <a:t>Admininstrasi</a:t>
            </a:r>
            <a:endParaRPr lang="en-US" spc="-150" dirty="0" smtClean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12420517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" presetClass="entr" presetSubtype="2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000"/>
                            </p:stCondLst>
                            <p:childTnLst>
                              <p:par>
                                <p:cTn id="27" presetID="26" presetClass="emph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10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9" dur="50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4" grpId="0" animBg="1"/>
      <p:bldP spid="5" grpId="0" animBg="1"/>
      <p:bldP spid="5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1" y="0"/>
            <a:ext cx="3211787" cy="1143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70000"/>
              </a:lnSpc>
            </a:pPr>
            <a:r>
              <a:rPr lang="en-US" sz="6600" b="1" spc="-150" dirty="0" err="1" smtClean="0">
                <a:latin typeface="Arial"/>
                <a:cs typeface="Arial"/>
              </a:rPr>
              <a:t>Definisi</a:t>
            </a:r>
            <a:endParaRPr lang="en-US" sz="6600" b="1" spc="-150" dirty="0">
              <a:latin typeface="Arial"/>
              <a:cs typeface="Arial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790222"/>
            <a:ext cx="2159000" cy="47977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>
                <a:latin typeface="Roboto Light"/>
                <a:cs typeface="Roboto Light"/>
              </a:rPr>
              <a:t>Apa</a:t>
            </a:r>
            <a:r>
              <a:rPr lang="en-US" sz="1600" dirty="0" smtClean="0">
                <a:latin typeface="Roboto Light"/>
                <a:cs typeface="Roboto Light"/>
              </a:rPr>
              <a:t> </a:t>
            </a:r>
            <a:r>
              <a:rPr lang="en-US" sz="1600" dirty="0" err="1" smtClean="0">
                <a:latin typeface="Roboto Light"/>
                <a:cs typeface="Roboto Light"/>
              </a:rPr>
              <a:t>sih</a:t>
            </a:r>
            <a:r>
              <a:rPr lang="en-US" sz="1600" dirty="0" smtClean="0">
                <a:latin typeface="Roboto Light"/>
                <a:cs typeface="Roboto Light"/>
              </a:rPr>
              <a:t> E-</a:t>
            </a:r>
            <a:r>
              <a:rPr lang="en-US" sz="1600" dirty="0" err="1" smtClean="0">
                <a:latin typeface="Roboto Light"/>
                <a:cs typeface="Roboto Light"/>
              </a:rPr>
              <a:t>commers</a:t>
            </a:r>
            <a:r>
              <a:rPr lang="en-US" sz="1600" dirty="0" smtClean="0">
                <a:latin typeface="Roboto Light"/>
                <a:cs typeface="Roboto Light"/>
              </a:rPr>
              <a:t>?</a:t>
            </a:r>
            <a:endParaRPr lang="en-US" sz="1600" dirty="0">
              <a:latin typeface="Roboto Light"/>
              <a:cs typeface="Roboto Light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" y="5407224"/>
            <a:ext cx="9143999" cy="30777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600" spc="-150" dirty="0" err="1" smtClean="0">
                <a:latin typeface="Roboto Light"/>
                <a:cs typeface="Roboto Light"/>
              </a:rPr>
              <a:t>Kelompok</a:t>
            </a:r>
            <a:r>
              <a:rPr lang="en-US" sz="1600" spc="-150" dirty="0" smtClean="0">
                <a:latin typeface="Roboto Light"/>
                <a:cs typeface="Roboto Light"/>
              </a:rPr>
              <a:t> 1   |   </a:t>
            </a:r>
            <a:r>
              <a:rPr lang="en-US" sz="1600" spc="-150" dirty="0" err="1" smtClean="0">
                <a:latin typeface="Roboto Light"/>
                <a:cs typeface="Roboto Light"/>
              </a:rPr>
              <a:t>Perancangan</a:t>
            </a:r>
            <a:r>
              <a:rPr lang="en-US" sz="1600" spc="-150" dirty="0" smtClean="0">
                <a:latin typeface="Roboto Light"/>
                <a:cs typeface="Roboto Light"/>
              </a:rPr>
              <a:t> Web   |   BSI</a:t>
            </a:r>
          </a:p>
        </p:txBody>
      </p:sp>
      <p:sp>
        <p:nvSpPr>
          <p:cNvPr id="8" name="Rectangle 7"/>
          <p:cNvSpPr/>
          <p:nvPr/>
        </p:nvSpPr>
        <p:spPr>
          <a:xfrm>
            <a:off x="-1" y="1384592"/>
            <a:ext cx="6427845" cy="61632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80000"/>
              </a:lnSpc>
            </a:pPr>
            <a:r>
              <a:rPr lang="en-US" sz="2800" b="1" spc="-150" dirty="0" err="1" smtClean="0">
                <a:latin typeface="Arial"/>
                <a:cs typeface="Arial"/>
              </a:rPr>
              <a:t>Prosentase</a:t>
            </a:r>
            <a:r>
              <a:rPr lang="en-US" sz="2800" b="1" spc="-150" dirty="0" smtClean="0">
                <a:latin typeface="Arial"/>
                <a:cs typeface="Arial"/>
              </a:rPr>
              <a:t> </a:t>
            </a:r>
            <a:r>
              <a:rPr lang="en-US" sz="2800" b="1" spc="-150" dirty="0" err="1" smtClean="0">
                <a:latin typeface="Arial"/>
                <a:cs typeface="Arial"/>
              </a:rPr>
              <a:t>perkembangan</a:t>
            </a:r>
            <a:r>
              <a:rPr lang="en-US" sz="2800" b="1" spc="-150" dirty="0" smtClean="0">
                <a:latin typeface="Arial"/>
                <a:cs typeface="Arial"/>
              </a:rPr>
              <a:t> E-Commerce</a:t>
            </a:r>
            <a:endParaRPr lang="en-US" sz="2800" b="1" spc="-150" dirty="0">
              <a:latin typeface="Arial"/>
              <a:cs typeface="Arial"/>
            </a:endParaRPr>
          </a:p>
        </p:txBody>
      </p:sp>
      <p:graphicFrame>
        <p:nvGraphicFramePr>
          <p:cNvPr id="2" name="Chart 1"/>
          <p:cNvGraphicFramePr/>
          <p:nvPr>
            <p:extLst>
              <p:ext uri="{D42A27DB-BD31-4B8C-83A1-F6EECF244321}">
                <p14:modId xmlns:p14="http://schemas.microsoft.com/office/powerpoint/2010/main" val="1923357733"/>
              </p:ext>
            </p:extLst>
          </p:nvPr>
        </p:nvGraphicFramePr>
        <p:xfrm>
          <a:off x="1" y="2000916"/>
          <a:ext cx="6096000" cy="31576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5905537" y="1886569"/>
            <a:ext cx="773995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800" dirty="0" smtClean="0">
                <a:latin typeface="Arial"/>
                <a:cs typeface="Arial"/>
              </a:rPr>
              <a:t>“</a:t>
            </a:r>
            <a:endParaRPr lang="en-US" sz="13800" dirty="0">
              <a:latin typeface="Arial"/>
              <a:cs typeface="Arial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668799" y="2445926"/>
            <a:ext cx="2236118" cy="117592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sz="2000" b="1" spc="-150" dirty="0" err="1" smtClean="0">
                <a:latin typeface="Arial"/>
                <a:cs typeface="Arial"/>
              </a:rPr>
              <a:t>Menurut</a:t>
            </a:r>
            <a:r>
              <a:rPr lang="en-US" sz="2000" b="1" spc="-150" dirty="0" smtClean="0">
                <a:latin typeface="Arial"/>
                <a:cs typeface="Arial"/>
              </a:rPr>
              <a:t> Data yang </a:t>
            </a:r>
            <a:r>
              <a:rPr lang="en-US" sz="2000" b="1" spc="-150" dirty="0" err="1" smtClean="0">
                <a:latin typeface="Arial"/>
                <a:cs typeface="Arial"/>
              </a:rPr>
              <a:t>diambil</a:t>
            </a:r>
            <a:r>
              <a:rPr lang="en-US" sz="2000" b="1" spc="-150" dirty="0" smtClean="0">
                <a:latin typeface="Arial"/>
                <a:cs typeface="Arial"/>
              </a:rPr>
              <a:t> </a:t>
            </a:r>
            <a:r>
              <a:rPr lang="en-US" sz="2000" b="1" spc="-150" dirty="0" err="1" smtClean="0">
                <a:latin typeface="Arial"/>
                <a:cs typeface="Arial"/>
              </a:rPr>
              <a:t>dari</a:t>
            </a:r>
            <a:r>
              <a:rPr lang="en-US" sz="2000" b="1" spc="-150" dirty="0">
                <a:latin typeface="Arial"/>
                <a:cs typeface="Arial"/>
              </a:rPr>
              <a:t> </a:t>
            </a:r>
            <a:r>
              <a:rPr lang="en-US" sz="2000" b="1" spc="-150" dirty="0" err="1" smtClean="0">
                <a:latin typeface="Arial"/>
                <a:cs typeface="Arial"/>
              </a:rPr>
              <a:t>lembaga</a:t>
            </a:r>
            <a:r>
              <a:rPr lang="en-US" sz="2000" b="1" spc="-150" dirty="0" smtClean="0">
                <a:latin typeface="Arial"/>
                <a:cs typeface="Arial"/>
              </a:rPr>
              <a:t> </a:t>
            </a:r>
            <a:r>
              <a:rPr lang="en-US" sz="2000" b="1" spc="-150" dirty="0" err="1" smtClean="0">
                <a:latin typeface="Arial"/>
                <a:cs typeface="Arial"/>
              </a:rPr>
              <a:t>riset</a:t>
            </a:r>
            <a:r>
              <a:rPr lang="en-US" sz="2000" b="1" spc="-150" dirty="0" smtClean="0">
                <a:latin typeface="Arial"/>
                <a:cs typeface="Arial"/>
              </a:rPr>
              <a:t> </a:t>
            </a:r>
            <a:br>
              <a:rPr lang="en-US" sz="2000" b="1" spc="-150" dirty="0" smtClean="0">
                <a:latin typeface="Arial"/>
                <a:cs typeface="Arial"/>
              </a:rPr>
            </a:br>
            <a:r>
              <a:rPr lang="en-US" sz="2800" b="1" spc="-150" dirty="0" smtClean="0">
                <a:latin typeface="Arial"/>
                <a:cs typeface="Arial"/>
              </a:rPr>
              <a:t>ICD</a:t>
            </a:r>
            <a:endParaRPr lang="en-US" sz="2000" b="1" spc="-15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44229373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accel="50000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8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8" grpId="0" animBg="1"/>
      <p:bldGraphic spid="2" grpId="0">
        <p:bldAsOne/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1" y="0"/>
            <a:ext cx="3211787" cy="1143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70000"/>
              </a:lnSpc>
            </a:pPr>
            <a:r>
              <a:rPr lang="en-US" sz="6600" b="1" spc="-150" dirty="0" err="1" smtClean="0">
                <a:latin typeface="Arial"/>
                <a:cs typeface="Arial"/>
              </a:rPr>
              <a:t>Definisi</a:t>
            </a:r>
            <a:endParaRPr lang="en-US" sz="6600" b="1" spc="-150" dirty="0">
              <a:latin typeface="Arial"/>
              <a:cs typeface="Arial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790222"/>
            <a:ext cx="2159000" cy="47977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>
                <a:latin typeface="Roboto Light"/>
                <a:cs typeface="Roboto Light"/>
              </a:rPr>
              <a:t>Apa</a:t>
            </a:r>
            <a:r>
              <a:rPr lang="en-US" sz="1600" dirty="0" smtClean="0">
                <a:latin typeface="Roboto Light"/>
                <a:cs typeface="Roboto Light"/>
              </a:rPr>
              <a:t> </a:t>
            </a:r>
            <a:r>
              <a:rPr lang="en-US" sz="1600" dirty="0" err="1" smtClean="0">
                <a:latin typeface="Roboto Light"/>
                <a:cs typeface="Roboto Light"/>
              </a:rPr>
              <a:t>sih</a:t>
            </a:r>
            <a:r>
              <a:rPr lang="en-US" sz="1600" dirty="0" smtClean="0">
                <a:latin typeface="Roboto Light"/>
                <a:cs typeface="Roboto Light"/>
              </a:rPr>
              <a:t> E-</a:t>
            </a:r>
            <a:r>
              <a:rPr lang="en-US" sz="1600" dirty="0" err="1" smtClean="0">
                <a:latin typeface="Roboto Light"/>
                <a:cs typeface="Roboto Light"/>
              </a:rPr>
              <a:t>commers</a:t>
            </a:r>
            <a:r>
              <a:rPr lang="en-US" sz="1600" dirty="0" smtClean="0">
                <a:latin typeface="Roboto Light"/>
                <a:cs typeface="Roboto Light"/>
              </a:rPr>
              <a:t>?</a:t>
            </a:r>
            <a:endParaRPr lang="en-US" sz="1600" dirty="0">
              <a:latin typeface="Roboto Light"/>
              <a:cs typeface="Roboto Light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6566" y="848198"/>
            <a:ext cx="3837434" cy="3837434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" y="5407224"/>
            <a:ext cx="9143999" cy="30777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600" spc="-150" dirty="0" err="1" smtClean="0">
                <a:latin typeface="Roboto Light"/>
                <a:cs typeface="Roboto Light"/>
              </a:rPr>
              <a:t>Kelompok</a:t>
            </a:r>
            <a:r>
              <a:rPr lang="en-US" sz="1600" spc="-150" dirty="0" smtClean="0">
                <a:latin typeface="Roboto Light"/>
                <a:cs typeface="Roboto Light"/>
              </a:rPr>
              <a:t> 1   |   </a:t>
            </a:r>
            <a:r>
              <a:rPr lang="en-US" sz="1600" spc="-150" dirty="0" err="1" smtClean="0">
                <a:latin typeface="Roboto Light"/>
                <a:cs typeface="Roboto Light"/>
              </a:rPr>
              <a:t>Perancangan</a:t>
            </a:r>
            <a:r>
              <a:rPr lang="en-US" sz="1600" spc="-150" dirty="0" smtClean="0">
                <a:latin typeface="Roboto Light"/>
                <a:cs typeface="Roboto Light"/>
              </a:rPr>
              <a:t> Web   |   BSI</a:t>
            </a:r>
          </a:p>
        </p:txBody>
      </p:sp>
      <p:sp>
        <p:nvSpPr>
          <p:cNvPr id="8" name="Rectangle 7"/>
          <p:cNvSpPr/>
          <p:nvPr/>
        </p:nvSpPr>
        <p:spPr>
          <a:xfrm>
            <a:off x="-1" y="1369943"/>
            <a:ext cx="7366001" cy="66833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sz="3600" b="1" spc="-150" dirty="0" err="1" smtClean="0">
                <a:latin typeface="Arial"/>
                <a:cs typeface="Arial"/>
              </a:rPr>
              <a:t>Bagaimana</a:t>
            </a:r>
            <a:r>
              <a:rPr lang="en-US" sz="3600" b="1" spc="-150" dirty="0" smtClean="0">
                <a:latin typeface="Arial"/>
                <a:cs typeface="Arial"/>
              </a:rPr>
              <a:t> Cara </a:t>
            </a:r>
            <a:r>
              <a:rPr lang="en-US" sz="3600" b="1" spc="-150" dirty="0" err="1" smtClean="0">
                <a:latin typeface="Arial"/>
                <a:cs typeface="Arial"/>
              </a:rPr>
              <a:t>Transaksi</a:t>
            </a:r>
            <a:r>
              <a:rPr lang="en-US" sz="3600" b="1" spc="-150" dirty="0" smtClean="0">
                <a:latin typeface="Arial"/>
                <a:cs typeface="Arial"/>
              </a:rPr>
              <a:t> Online?</a:t>
            </a:r>
            <a:endParaRPr lang="en-US" sz="3600" b="1" spc="-150" dirty="0">
              <a:latin typeface="Arial"/>
              <a:cs typeface="Arial"/>
            </a:endParaRPr>
          </a:p>
        </p:txBody>
      </p:sp>
      <p:pic>
        <p:nvPicPr>
          <p:cNvPr id="2" name="Picture 1" descr="1transaksi1 copy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474" y="2317565"/>
            <a:ext cx="2078905" cy="2078905"/>
          </a:xfrm>
          <a:prstGeom prst="rect">
            <a:avLst/>
          </a:prstGeom>
        </p:spPr>
      </p:pic>
      <p:pic>
        <p:nvPicPr>
          <p:cNvPr id="3" name="Picture 2" descr="1transaksi2 copy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1786" y="2319789"/>
            <a:ext cx="2122214" cy="2101221"/>
          </a:xfrm>
          <a:prstGeom prst="rect">
            <a:avLst/>
          </a:prstGeom>
        </p:spPr>
      </p:pic>
      <p:cxnSp>
        <p:nvCxnSpPr>
          <p:cNvPr id="7" name="Straight Connector 6"/>
          <p:cNvCxnSpPr>
            <a:stCxn id="2" idx="2"/>
            <a:endCxn id="20" idx="0"/>
          </p:cNvCxnSpPr>
          <p:nvPr/>
        </p:nvCxnSpPr>
        <p:spPr>
          <a:xfrm>
            <a:off x="1620927" y="4396470"/>
            <a:ext cx="0" cy="297888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3" idx="2"/>
            <a:endCxn id="21" idx="0"/>
          </p:cNvCxnSpPr>
          <p:nvPr/>
        </p:nvCxnSpPr>
        <p:spPr>
          <a:xfrm>
            <a:off x="4272893" y="4421010"/>
            <a:ext cx="0" cy="264622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924939" y="4694358"/>
            <a:ext cx="1391976" cy="390478"/>
          </a:xfrm>
          <a:prstGeom prst="rect">
            <a:avLst/>
          </a:prstGeom>
          <a:solidFill>
            <a:srgbClr val="DA141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sz="2000" b="1" spc="-150" dirty="0" smtClean="0">
                <a:latin typeface="Arial"/>
                <a:cs typeface="Arial"/>
              </a:rPr>
              <a:t>Bank Wire</a:t>
            </a:r>
            <a:endParaRPr lang="en-US" sz="2000" b="1" spc="-150" dirty="0">
              <a:latin typeface="Arial"/>
              <a:cs typeface="Arial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3211786" y="4685632"/>
            <a:ext cx="2122214" cy="390478"/>
          </a:xfrm>
          <a:prstGeom prst="rect">
            <a:avLst/>
          </a:prstGeom>
          <a:solidFill>
            <a:srgbClr val="307ED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sz="2000" b="1" spc="-150" dirty="0" smtClean="0">
                <a:latin typeface="Arial"/>
                <a:cs typeface="Arial"/>
              </a:rPr>
              <a:t>Cash on Delivery</a:t>
            </a:r>
            <a:endParaRPr lang="en-US" sz="2000" b="1" spc="-15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69786972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8" accel="50000" decel="5000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9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750"/>
                            </p:stCondLst>
                            <p:childTnLst>
                              <p:par>
                                <p:cTn id="31" presetID="38" presetClass="entr" presetSubtype="0" accel="5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33" dur="22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34" dur="227" fill="hold">
                                          <p:stCondLst>
                                            <p:cond delay="227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2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78" decel="50000" autoRev="1" fill="hold">
                                          <p:stCondLst>
                                            <p:cond delay="227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68" fill="hold">
                                          <p:stCondLst>
                                            <p:cond delay="432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9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750"/>
                            </p:stCondLst>
                            <p:childTnLst>
                              <p:par>
                                <p:cTn id="51" presetID="38" presetClass="entr" presetSubtype="0" accel="5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53" dur="22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27" fill="hold">
                                          <p:stCondLst>
                                            <p:cond delay="227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2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78" decel="50000" autoRev="1" fill="hold">
                                          <p:stCondLst>
                                            <p:cond delay="227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8" fill="hold">
                                          <p:stCondLst>
                                            <p:cond delay="432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8" grpId="0" animBg="1"/>
      <p:bldP spid="20" grpId="0" animBg="1"/>
      <p:bldP spid="2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7E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56746" y="1140958"/>
            <a:ext cx="844855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900" spc="300" dirty="0" smtClean="0">
                <a:solidFill>
                  <a:srgbClr val="FFFFFF"/>
                </a:solidFill>
                <a:latin typeface="Arial Black"/>
                <a:cs typeface="Arial Black"/>
              </a:rPr>
              <a:t>“</a:t>
            </a:r>
            <a:endParaRPr lang="en-US" sz="8000" spc="300" dirty="0">
              <a:solidFill>
                <a:srgbClr val="FFFFFF"/>
              </a:solidFill>
              <a:latin typeface="Arial Black"/>
              <a:cs typeface="Arial Black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017403" y="2374405"/>
            <a:ext cx="4451725" cy="50030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sz="3200" b="1" dirty="0" err="1" smtClean="0">
                <a:solidFill>
                  <a:srgbClr val="307ED7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Pembahasan</a:t>
            </a:r>
            <a:endParaRPr lang="en-US" sz="3200" b="1" dirty="0">
              <a:solidFill>
                <a:srgbClr val="307ED7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910579" y="2874079"/>
            <a:ext cx="58528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Membahas</a:t>
            </a:r>
            <a:r>
              <a:rPr lang="en-US" sz="20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i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tentang</a:t>
            </a:r>
            <a:r>
              <a:rPr lang="en-US" sz="20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i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studi</a:t>
            </a:r>
            <a:r>
              <a:rPr lang="en-US" sz="20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yang </a:t>
            </a:r>
            <a:r>
              <a:rPr lang="en-US" sz="2000" i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telah</a:t>
            </a:r>
            <a:r>
              <a:rPr lang="en-US" sz="20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kami </a:t>
            </a:r>
            <a:r>
              <a:rPr lang="en-US" sz="2000" i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rancang</a:t>
            </a:r>
            <a:endParaRPr lang="en-US" sz="2000" i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Chevron 8"/>
          <p:cNvSpPr/>
          <p:nvPr/>
        </p:nvSpPr>
        <p:spPr>
          <a:xfrm>
            <a:off x="8297333" y="4924778"/>
            <a:ext cx="620889" cy="522111"/>
          </a:xfrm>
          <a:prstGeom prst="chevron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9700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" presetClass="entr" presetSubtype="8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8" grpId="0"/>
      <p:bldP spid="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3035138" cy="84044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70000"/>
              </a:lnSpc>
            </a:pPr>
            <a:r>
              <a:rPr lang="en-US" sz="6000" b="1" spc="-150" dirty="0" err="1" smtClean="0">
                <a:latin typeface="Arial"/>
                <a:cs typeface="Arial"/>
              </a:rPr>
              <a:t>Analisa</a:t>
            </a:r>
            <a:endParaRPr lang="en-US" sz="6000" b="1" spc="-150" dirty="0">
              <a:latin typeface="Arial"/>
              <a:cs typeface="Arial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702315"/>
            <a:ext cx="2823882" cy="27625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60000"/>
              </a:lnSpc>
            </a:pPr>
            <a:r>
              <a:rPr lang="en-US" sz="1400" dirty="0" err="1" smtClean="0">
                <a:latin typeface="Roboto Light"/>
                <a:cs typeface="Roboto Light"/>
              </a:rPr>
              <a:t>Analisa</a:t>
            </a:r>
            <a:r>
              <a:rPr lang="en-US" sz="1400" dirty="0" smtClean="0">
                <a:latin typeface="Roboto Light"/>
                <a:cs typeface="Roboto Light"/>
              </a:rPr>
              <a:t> </a:t>
            </a:r>
            <a:r>
              <a:rPr lang="en-US" sz="1400" dirty="0" err="1" smtClean="0">
                <a:latin typeface="Roboto Light"/>
                <a:cs typeface="Roboto Light"/>
              </a:rPr>
              <a:t>Kebutuhan</a:t>
            </a:r>
            <a:r>
              <a:rPr lang="en-US" sz="1400" dirty="0" smtClean="0">
                <a:latin typeface="Roboto Light"/>
                <a:cs typeface="Roboto Light"/>
              </a:rPr>
              <a:t> </a:t>
            </a:r>
            <a:r>
              <a:rPr lang="en-US" sz="1400" dirty="0" err="1" smtClean="0">
                <a:latin typeface="Roboto Light"/>
                <a:cs typeface="Roboto Light"/>
              </a:rPr>
              <a:t>Pengunjung</a:t>
            </a:r>
            <a:endParaRPr lang="en-US" sz="1400" dirty="0">
              <a:latin typeface="Roboto Light"/>
              <a:cs typeface="Roboto Light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" y="5407224"/>
            <a:ext cx="9143999" cy="30777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600" spc="-150" dirty="0" err="1" smtClean="0">
                <a:latin typeface="Roboto Light"/>
                <a:cs typeface="Roboto Light"/>
              </a:rPr>
              <a:t>Kelompok</a:t>
            </a:r>
            <a:r>
              <a:rPr lang="en-US" sz="1600" spc="-150" dirty="0" smtClean="0">
                <a:latin typeface="Roboto Light"/>
                <a:cs typeface="Roboto Light"/>
              </a:rPr>
              <a:t> 1   |   </a:t>
            </a:r>
            <a:r>
              <a:rPr lang="en-US" sz="1600" spc="-150" dirty="0" err="1" smtClean="0">
                <a:latin typeface="Roboto Light"/>
                <a:cs typeface="Roboto Light"/>
              </a:rPr>
              <a:t>Perancangan</a:t>
            </a:r>
            <a:r>
              <a:rPr lang="en-US" sz="1600" spc="-150" dirty="0" smtClean="0">
                <a:latin typeface="Roboto Light"/>
                <a:cs typeface="Roboto Light"/>
              </a:rPr>
              <a:t> Web   |   BSI</a:t>
            </a:r>
          </a:p>
        </p:txBody>
      </p:sp>
      <p:sp>
        <p:nvSpPr>
          <p:cNvPr id="13" name="Oval 12"/>
          <p:cNvSpPr/>
          <p:nvPr/>
        </p:nvSpPr>
        <p:spPr>
          <a:xfrm>
            <a:off x="1430931" y="1589856"/>
            <a:ext cx="224118" cy="17929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8" name="Straight Connector 77"/>
          <p:cNvCxnSpPr/>
          <p:nvPr/>
        </p:nvCxnSpPr>
        <p:spPr>
          <a:xfrm>
            <a:off x="1655049" y="1679503"/>
            <a:ext cx="732117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9" name="Oval 78"/>
          <p:cNvSpPr/>
          <p:nvPr/>
        </p:nvSpPr>
        <p:spPr>
          <a:xfrm>
            <a:off x="2387166" y="1589856"/>
            <a:ext cx="224118" cy="17929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4" name="Straight Connector 83"/>
          <p:cNvCxnSpPr/>
          <p:nvPr/>
        </p:nvCxnSpPr>
        <p:spPr>
          <a:xfrm>
            <a:off x="2598423" y="1679136"/>
            <a:ext cx="732117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5" name="Oval 84"/>
          <p:cNvSpPr/>
          <p:nvPr/>
        </p:nvSpPr>
        <p:spPr>
          <a:xfrm>
            <a:off x="3330540" y="1589489"/>
            <a:ext cx="224118" cy="17929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6" name="Straight Connector 85"/>
          <p:cNvCxnSpPr/>
          <p:nvPr/>
        </p:nvCxnSpPr>
        <p:spPr>
          <a:xfrm>
            <a:off x="3554658" y="1679503"/>
            <a:ext cx="732117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7" name="Oval 86"/>
          <p:cNvSpPr/>
          <p:nvPr/>
        </p:nvSpPr>
        <p:spPr>
          <a:xfrm>
            <a:off x="4286775" y="1589856"/>
            <a:ext cx="224118" cy="17929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8" name="Straight Connector 87"/>
          <p:cNvCxnSpPr/>
          <p:nvPr/>
        </p:nvCxnSpPr>
        <p:spPr>
          <a:xfrm>
            <a:off x="4510893" y="1679136"/>
            <a:ext cx="732117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9" name="Oval 88"/>
          <p:cNvSpPr/>
          <p:nvPr/>
        </p:nvSpPr>
        <p:spPr>
          <a:xfrm>
            <a:off x="5243010" y="1589489"/>
            <a:ext cx="224118" cy="17929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0" name="Straight Connector 89"/>
          <p:cNvCxnSpPr/>
          <p:nvPr/>
        </p:nvCxnSpPr>
        <p:spPr>
          <a:xfrm>
            <a:off x="5467128" y="1679503"/>
            <a:ext cx="732117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1" name="Oval 90"/>
          <p:cNvSpPr/>
          <p:nvPr/>
        </p:nvSpPr>
        <p:spPr>
          <a:xfrm>
            <a:off x="6199245" y="1589856"/>
            <a:ext cx="224118" cy="17929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2" name="Straight Connector 91"/>
          <p:cNvCxnSpPr/>
          <p:nvPr/>
        </p:nvCxnSpPr>
        <p:spPr>
          <a:xfrm>
            <a:off x="6423466" y="1679136"/>
            <a:ext cx="732117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3" name="Oval 92"/>
          <p:cNvSpPr/>
          <p:nvPr/>
        </p:nvSpPr>
        <p:spPr>
          <a:xfrm>
            <a:off x="7155583" y="1589489"/>
            <a:ext cx="224118" cy="179294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TextBox 95"/>
          <p:cNvSpPr txBox="1"/>
          <p:nvPr/>
        </p:nvSpPr>
        <p:spPr>
          <a:xfrm>
            <a:off x="1135529" y="1216421"/>
            <a:ext cx="8787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Katalog</a:t>
            </a:r>
            <a:endParaRPr lang="en-US" sz="1600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1943963" y="1221752"/>
            <a:ext cx="10951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Detail info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2990243" y="1216421"/>
            <a:ext cx="10166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Prosedur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4101314" y="1216421"/>
            <a:ext cx="6511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Akun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4785686" y="1221752"/>
            <a:ext cx="12202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Pengiriman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5944406" y="1215327"/>
            <a:ext cx="8114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Sistem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6822868" y="1215327"/>
            <a:ext cx="9625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Tracking</a:t>
            </a:r>
            <a:endParaRPr lang="en-US" sz="16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5" name="Picture 104" descr="eocmmerc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775" y="1974403"/>
            <a:ext cx="3859756" cy="3231329"/>
          </a:xfrm>
          <a:prstGeom prst="rect">
            <a:avLst/>
          </a:prstGeom>
        </p:spPr>
      </p:pic>
      <p:sp>
        <p:nvSpPr>
          <p:cNvPr id="106" name="Rectangle 105"/>
          <p:cNvSpPr/>
          <p:nvPr/>
        </p:nvSpPr>
        <p:spPr>
          <a:xfrm>
            <a:off x="894986" y="2831972"/>
            <a:ext cx="2659672" cy="65732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sz="4400" b="1" spc="-150" dirty="0" err="1" smtClean="0">
                <a:latin typeface="Arial"/>
                <a:cs typeface="Arial"/>
              </a:rPr>
              <a:t>Katalog</a:t>
            </a:r>
            <a:endParaRPr lang="en-US" sz="4400" b="1" spc="-15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6641104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250"/>
                            </p:stCondLst>
                            <p:childTnLst>
                              <p:par>
                                <p:cTn id="5" presetID="2" presetClass="entr" presetSubtype="8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250"/>
                            </p:stCondLst>
                            <p:childTnLst>
                              <p:par>
                                <p:cTn id="14" presetID="2" presetClass="entr" presetSubtype="8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E13D37"/>
                                      </p:to>
                                    </p:animClr>
                                    <p:set>
                                      <p:cBhvr>
                                        <p:cTn id="20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06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2213</TotalTime>
  <Words>1201</Words>
  <Application>Microsoft Office PowerPoint</Application>
  <PresentationFormat>On-screen Show (16:10)</PresentationFormat>
  <Paragraphs>373</Paragraphs>
  <Slides>56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2" baseType="lpstr">
      <vt:lpstr>Arial</vt:lpstr>
      <vt:lpstr>Arial Black</vt:lpstr>
      <vt:lpstr>Bauhaus 93</vt:lpstr>
      <vt:lpstr>Calibri</vt:lpstr>
      <vt:lpstr>Roboto Light</vt:lpstr>
      <vt:lpstr>Office Theme</vt:lpstr>
      <vt:lpstr>SEPATUKITA.COM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harvard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SEPATUKITA.COM</dc:title>
  <dc:creator>Raya Achmadika</dc:creator>
  <cp:lastModifiedBy>Roso Sasongko</cp:lastModifiedBy>
  <cp:revision>256</cp:revision>
  <dcterms:created xsi:type="dcterms:W3CDTF">2015-11-07T06:37:20Z</dcterms:created>
  <dcterms:modified xsi:type="dcterms:W3CDTF">2015-11-09T14:42:26Z</dcterms:modified>
</cp:coreProperties>
</file>